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7"/>
  </p:notesMasterIdLst>
  <p:handoutMasterIdLst>
    <p:handoutMasterId r:id="rId108"/>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50" r:id="rId80"/>
    <p:sldId id="351" r:id="rId81"/>
    <p:sldId id="352" r:id="rId82"/>
    <p:sldId id="354" r:id="rId83"/>
    <p:sldId id="355" r:id="rId84"/>
    <p:sldId id="356" r:id="rId85"/>
    <p:sldId id="358" r:id="rId86"/>
    <p:sldId id="359" r:id="rId87"/>
    <p:sldId id="360" r:id="rId88"/>
    <p:sldId id="362" r:id="rId89"/>
    <p:sldId id="363" r:id="rId90"/>
    <p:sldId id="364" r:id="rId91"/>
    <p:sldId id="366" r:id="rId92"/>
    <p:sldId id="367" r:id="rId93"/>
    <p:sldId id="368" r:id="rId94"/>
    <p:sldId id="370" r:id="rId95"/>
    <p:sldId id="371" r:id="rId96"/>
    <p:sldId id="372" r:id="rId97"/>
    <p:sldId id="374" r:id="rId98"/>
    <p:sldId id="375" r:id="rId99"/>
    <p:sldId id="376" r:id="rId100"/>
    <p:sldId id="378" r:id="rId101"/>
    <p:sldId id="379" r:id="rId102"/>
    <p:sldId id="380" r:id="rId103"/>
    <p:sldId id="382" r:id="rId104"/>
    <p:sldId id="383" r:id="rId105"/>
    <p:sldId id="384"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1" autoAdjust="0"/>
    <p:restoredTop sz="79116" autoAdjust="0"/>
  </p:normalViewPr>
  <p:slideViewPr>
    <p:cSldViewPr snapToGrid="0">
      <p:cViewPr varScale="1">
        <p:scale>
          <a:sx n="97" d="100"/>
          <a:sy n="97" d="100"/>
        </p:scale>
        <p:origin x="208" y="248"/>
      </p:cViewPr>
      <p:guideLst>
        <p:guide orient="horz" pos="928"/>
        <p:guide pos="576"/>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85FEFD5D-C4F2-1540-BBC6-18AC19D22B3E}"/>
    <pc:docChg chg="modSld">
      <pc:chgData name="Kathryn Leeber" userId="15028f3c-0a13-4345-9369-dac953ae4f16" providerId="ADAL" clId="{85FEFD5D-C4F2-1540-BBC6-18AC19D22B3E}" dt="2021-01-04T19:52:15.210" v="2" actId="1076"/>
      <pc:docMkLst>
        <pc:docMk/>
      </pc:docMkLst>
      <pc:sldChg chg="modSp mod">
        <pc:chgData name="Kathryn Leeber" userId="15028f3c-0a13-4345-9369-dac953ae4f16" providerId="ADAL" clId="{85FEFD5D-C4F2-1540-BBC6-18AC19D22B3E}" dt="2021-01-04T19:51:22.066" v="1" actId="20577"/>
        <pc:sldMkLst>
          <pc:docMk/>
          <pc:sldMk cId="0" sldId="281"/>
        </pc:sldMkLst>
        <pc:spChg chg="mod">
          <ac:chgData name="Kathryn Leeber" userId="15028f3c-0a13-4345-9369-dac953ae4f16" providerId="ADAL" clId="{85FEFD5D-C4F2-1540-BBC6-18AC19D22B3E}" dt="2021-01-04T19:51:22.066" v="1" actId="20577"/>
          <ac:spMkLst>
            <pc:docMk/>
            <pc:sldMk cId="0" sldId="281"/>
            <ac:spMk id="3" creationId="{00000000-0000-0000-0000-000000000000}"/>
          </ac:spMkLst>
        </pc:spChg>
      </pc:sldChg>
      <pc:sldChg chg="modSp mod">
        <pc:chgData name="Kathryn Leeber" userId="15028f3c-0a13-4345-9369-dac953ae4f16" providerId="ADAL" clId="{85FEFD5D-C4F2-1540-BBC6-18AC19D22B3E}" dt="2021-01-04T19:52:15.210" v="2" actId="1076"/>
        <pc:sldMkLst>
          <pc:docMk/>
          <pc:sldMk cId="0" sldId="336"/>
        </pc:sldMkLst>
        <pc:spChg chg="mod">
          <ac:chgData name="Kathryn Leeber" userId="15028f3c-0a13-4345-9369-dac953ae4f16" providerId="ADAL" clId="{85FEFD5D-C4F2-1540-BBC6-18AC19D22B3E}" dt="2021-01-04T19:52:15.210" v="2" actId="1076"/>
          <ac:spMkLst>
            <pc:docMk/>
            <pc:sldMk cId="0" sldId="336"/>
            <ac:spMk id="72707" creationId="{00000000-0000-0000-0000-000000000000}"/>
          </ac:spMkLst>
        </pc:spChg>
      </pc:sldChg>
    </pc:docChg>
  </pc:docChgLst>
  <pc:docChgLst>
    <pc:chgData name="Kathryn Leeber" userId="15028f3c-0a13-4345-9369-dac953ae4f16" providerId="ADAL" clId="{ABAA29CA-3D49-C145-960C-DEF0BE4C65EB}"/>
    <pc:docChg chg="modSld modMainMaster">
      <pc:chgData name="Kathryn Leeber" userId="15028f3c-0a13-4345-9369-dac953ae4f16" providerId="ADAL" clId="{ABAA29CA-3D49-C145-960C-DEF0BE4C65EB}" dt="2020-12-18T18:36:49.991" v="23" actId="14100"/>
      <pc:docMkLst>
        <pc:docMk/>
      </pc:docMkLst>
      <pc:sldChg chg="modSp mod">
        <pc:chgData name="Kathryn Leeber" userId="15028f3c-0a13-4345-9369-dac953ae4f16" providerId="ADAL" clId="{ABAA29CA-3D49-C145-960C-DEF0BE4C65EB}" dt="2020-12-18T18:36:49.991" v="23" actId="14100"/>
        <pc:sldMkLst>
          <pc:docMk/>
          <pc:sldMk cId="0" sldId="286"/>
        </pc:sldMkLst>
        <pc:spChg chg="mod">
          <ac:chgData name="Kathryn Leeber" userId="15028f3c-0a13-4345-9369-dac953ae4f16" providerId="ADAL" clId="{ABAA29CA-3D49-C145-960C-DEF0BE4C65EB}" dt="2020-12-18T18:36:37.283" v="20" actId="14100"/>
          <ac:spMkLst>
            <pc:docMk/>
            <pc:sldMk cId="0" sldId="286"/>
            <ac:spMk id="2" creationId="{00000000-0000-0000-0000-000000000000}"/>
          </ac:spMkLst>
        </pc:spChg>
        <pc:spChg chg="mod">
          <ac:chgData name="Kathryn Leeber" userId="15028f3c-0a13-4345-9369-dac953ae4f16" providerId="ADAL" clId="{ABAA29CA-3D49-C145-960C-DEF0BE4C65EB}" dt="2020-12-18T18:36:01.016" v="7" actId="20577"/>
          <ac:spMkLst>
            <pc:docMk/>
            <pc:sldMk cId="0" sldId="286"/>
            <ac:spMk id="3" creationId="{00000000-0000-0000-0000-000000000000}"/>
          </ac:spMkLst>
        </pc:spChg>
        <pc:spChg chg="mod">
          <ac:chgData name="Kathryn Leeber" userId="15028f3c-0a13-4345-9369-dac953ae4f16" providerId="ADAL" clId="{ABAA29CA-3D49-C145-960C-DEF0BE4C65EB}" dt="2020-12-18T18:36:34.200" v="19" actId="14100"/>
          <ac:spMkLst>
            <pc:docMk/>
            <pc:sldMk cId="0" sldId="286"/>
            <ac:spMk id="4" creationId="{00000000-0000-0000-0000-000000000000}"/>
          </ac:spMkLst>
        </pc:spChg>
        <pc:spChg chg="mod">
          <ac:chgData name="Kathryn Leeber" userId="15028f3c-0a13-4345-9369-dac953ae4f16" providerId="ADAL" clId="{ABAA29CA-3D49-C145-960C-DEF0BE4C65EB}" dt="2020-12-18T18:36:49.991" v="23" actId="14100"/>
          <ac:spMkLst>
            <pc:docMk/>
            <pc:sldMk cId="0" sldId="286"/>
            <ac:spMk id="5" creationId="{00000000-0000-0000-0000-000000000000}"/>
          </ac:spMkLst>
        </pc:spChg>
        <pc:picChg chg="mod">
          <ac:chgData name="Kathryn Leeber" userId="15028f3c-0a13-4345-9369-dac953ae4f16" providerId="ADAL" clId="{ABAA29CA-3D49-C145-960C-DEF0BE4C65EB}" dt="2020-12-18T18:36:41.703" v="21" actId="1076"/>
          <ac:picMkLst>
            <pc:docMk/>
            <pc:sldMk cId="0" sldId="286"/>
            <ac:picMk id="6147" creationId="{00000000-0000-0000-0000-000000000000}"/>
          </ac:picMkLst>
        </pc:picChg>
      </pc:sldChg>
      <pc:sldMasterChg chg="modSp mod modSldLayout">
        <pc:chgData name="Kathryn Leeber" userId="15028f3c-0a13-4345-9369-dac953ae4f16" providerId="ADAL" clId="{ABAA29CA-3D49-C145-960C-DEF0BE4C65EB}" dt="2020-12-18T18:35:32.954" v="6" actId="20577"/>
        <pc:sldMasterMkLst>
          <pc:docMk/>
          <pc:sldMasterMk cId="2871921020" sldId="2147483648"/>
        </pc:sldMasterMkLst>
        <pc:spChg chg="mod">
          <ac:chgData name="Kathryn Leeber" userId="15028f3c-0a13-4345-9369-dac953ae4f16" providerId="ADAL" clId="{ABAA29CA-3D49-C145-960C-DEF0BE4C65EB}" dt="2020-12-18T18:35:32.954" v="6" actId="20577"/>
          <ac:spMkLst>
            <pc:docMk/>
            <pc:sldMasterMk cId="2871921020" sldId="2147483648"/>
            <ac:spMk id="7" creationId="{21F38BD8-3F75-CE4C-AFEF-0C6B45F77F8C}"/>
          </ac:spMkLst>
        </pc:spChg>
        <pc:sldLayoutChg chg="modSp">
          <pc:chgData name="Kathryn Leeber" userId="15028f3c-0a13-4345-9369-dac953ae4f16" providerId="ADAL" clId="{ABAA29CA-3D49-C145-960C-DEF0BE4C65EB}" dt="2020-12-18T18:35:21.991" v="0"/>
          <pc:sldLayoutMkLst>
            <pc:docMk/>
            <pc:sldMasterMk cId="2871921020" sldId="2147483648"/>
            <pc:sldLayoutMk cId="3047549913" sldId="2147483649"/>
          </pc:sldLayoutMkLst>
          <pc:spChg chg="mod">
            <ac:chgData name="Kathryn Leeber" userId="15028f3c-0a13-4345-9369-dac953ae4f16" providerId="ADAL" clId="{ABAA29CA-3D49-C145-960C-DEF0BE4C65EB}" dt="2020-12-18T18:35:21.991" v="0"/>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EMS Operations</a:t>
            </a:r>
          </a:p>
          <a:p>
            <a:r>
              <a:rPr lang="en-US" altLang="en-US" dirty="0">
                <a:latin typeface="Times New Roman" charset="0"/>
                <a:ea typeface="MS PGothic" charset="-128"/>
              </a:rPr>
              <a:t>Knowledge of operational roles and responsibilities to ensure patient, public, and personnel safety.</a:t>
            </a:r>
          </a:p>
          <a:p>
            <a:endParaRPr lang="en-US" altLang="en-US" dirty="0">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07C9CCD-A300-0943-B27B-16C28AFAFAB9}" type="slidenum">
              <a:rPr lang="en-US" altLang="en-US" sz="1200"/>
              <a:pPr eaLnBrk="1" hangingPunct="1"/>
              <a:t>2</a:t>
            </a:fld>
            <a:endParaRPr lang="en-US" altLang="en-US" sz="1200" dirty="0"/>
          </a:p>
        </p:txBody>
      </p:sp>
    </p:spTree>
    <p:extLst>
      <p:ext uri="{BB962C8B-B14F-4D97-AF65-F5344CB8AC3E}">
        <p14:creationId xmlns:p14="http://schemas.microsoft.com/office/powerpoint/2010/main" val="163120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These figures show the different types of ambulances. </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67BE42-A18E-EB41-927F-5F083C3646E0}"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2075498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840747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33833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727284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178612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10404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Phases of an Ambulance Call</a:t>
            </a:r>
          </a:p>
          <a:p>
            <a:r>
              <a:rPr lang="en-US" altLang="en-US" dirty="0">
                <a:latin typeface="Times New Roman" charset="0"/>
                <a:ea typeface="MS PGothic" charset="-128"/>
              </a:rPr>
              <a:t>A.    An ambulance call has nine phases:</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Preparation</a:t>
            </a:r>
          </a:p>
          <a:p>
            <a:r>
              <a:rPr lang="en-US" altLang="en-US" dirty="0">
                <a:latin typeface="Times New Roman" charset="0"/>
                <a:ea typeface="MS PGothic" charset="-128"/>
              </a:rPr>
              <a:t>       2.    Dispatch</a:t>
            </a:r>
          </a:p>
          <a:p>
            <a:r>
              <a:rPr lang="en-US" altLang="en-US" dirty="0">
                <a:latin typeface="Times New Roman" charset="0"/>
                <a:ea typeface="MS PGothic" charset="-128"/>
              </a:rPr>
              <a:t>       3.    En route</a:t>
            </a:r>
          </a:p>
          <a:p>
            <a:r>
              <a:rPr lang="en-US" altLang="en-US" dirty="0">
                <a:latin typeface="Times New Roman" charset="0"/>
                <a:ea typeface="MS PGothic" charset="-128"/>
              </a:rPr>
              <a:t>       4.    Arrival at scene</a:t>
            </a:r>
          </a:p>
          <a:p>
            <a:r>
              <a:rPr lang="en-US" altLang="en-US" dirty="0">
                <a:latin typeface="Times New Roman" charset="0"/>
                <a:ea typeface="MS PGothic" charset="-128"/>
              </a:rPr>
              <a:t>       5.    Transfer of patient to ambulance</a:t>
            </a:r>
          </a:p>
          <a:p>
            <a:r>
              <a:rPr lang="en-US" altLang="en-US" dirty="0">
                <a:latin typeface="Times New Roman" charset="0"/>
                <a:ea typeface="MS PGothic" charset="-128"/>
              </a:rPr>
              <a:t>       6.    En route to receiving facility (transport)</a:t>
            </a:r>
          </a:p>
          <a:p>
            <a:r>
              <a:rPr lang="en-US" altLang="en-US" dirty="0">
                <a:latin typeface="Times New Roman" charset="0"/>
                <a:ea typeface="MS PGothic" charset="-128"/>
              </a:rPr>
              <a:t>       7.    At receiving facility (delivery)</a:t>
            </a:r>
          </a:p>
          <a:p>
            <a:r>
              <a:rPr lang="en-US" altLang="en-US" dirty="0">
                <a:latin typeface="Times New Roman" charset="0"/>
                <a:ea typeface="MS PGothic" charset="-128"/>
              </a:rPr>
              <a:t>       8.    En route to station</a:t>
            </a:r>
          </a:p>
          <a:p>
            <a:r>
              <a:rPr lang="en-US" altLang="en-US" dirty="0">
                <a:latin typeface="Times New Roman" charset="0"/>
                <a:ea typeface="MS PGothic" charset="-128"/>
              </a:rPr>
              <a:t>       9.    Postrun</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3442BB-F34C-E649-9B17-28A4297B944A}"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57060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preparation phase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Make sure equipment and supplies are in their proper places and ready for use</a:t>
            </a:r>
          </a:p>
          <a:p>
            <a:r>
              <a:rPr lang="en-US" altLang="en-US" dirty="0">
                <a:latin typeface="Times New Roman" charset="0"/>
                <a:ea typeface="MS PGothic" charset="-128"/>
              </a:rPr>
              <a:t>        2.    New equipment should be placed on an ambulance only after proper instruction on its use and consulting with the medical director.</a:t>
            </a:r>
          </a:p>
          <a:p>
            <a:r>
              <a:rPr lang="en-US" altLang="en-US" dirty="0">
                <a:latin typeface="Times New Roman" charset="0"/>
                <a:ea typeface="MS PGothic" charset="-128"/>
              </a:rPr>
              <a:t>        3.    Equipment and supplies should be durable and standardized.</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E90307-52FE-2A42-B76F-695181F67B0B}" type="slidenum">
              <a:rPr lang="en-US" altLang="en-US" sz="1200"/>
              <a:pPr eaLnBrk="1" hangingPunct="1"/>
              <a:t>13</a:t>
            </a:fld>
            <a:endParaRPr lang="en-US" altLang="en-US" sz="1200" dirty="0"/>
          </a:p>
        </p:txBody>
      </p:sp>
    </p:spTree>
    <p:extLst>
      <p:ext uri="{BB962C8B-B14F-4D97-AF65-F5344CB8AC3E}">
        <p14:creationId xmlns:p14="http://schemas.microsoft.com/office/powerpoint/2010/main" val="277615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4"/>
            </a:pPr>
            <a:r>
              <a:rPr lang="en-US" altLang="en-US" dirty="0">
                <a:latin typeface="Times New Roman" charset="0"/>
                <a:ea typeface="MS PGothic" charset="-128"/>
              </a:rPr>
              <a:t>Store equipment and supplies in the ambulance according to how urgently and how often they are used.</a:t>
            </a:r>
          </a:p>
          <a:p>
            <a:pPr marL="0" indent="0">
              <a:buNone/>
            </a:pPr>
            <a:r>
              <a:rPr lang="en-US" altLang="en-US" dirty="0">
                <a:latin typeface="Times New Roman" charset="0"/>
                <a:ea typeface="MS PGothic" charset="-128"/>
              </a:rPr>
              <a:t>     a.    Place items needed for life-threatening conditions within easy reach, at the head of the primary stretcher.</a:t>
            </a: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Place items for cardiac care, external bleeding control, and monitoring blood pressure at the side of the stretcher.</a:t>
            </a:r>
          </a:p>
          <a:p>
            <a:r>
              <a:rPr lang="en-US" altLang="en-US" dirty="0">
                <a:latin typeface="Times New Roman" charset="0"/>
                <a:ea typeface="MS PGothic" charset="-128"/>
              </a:rPr>
              <a:t>	</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DCBEF5-316D-3240-B0F0-D88895EC575D}"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55144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Cabinets and drawers should have transparent fronts or be labeled and should open easily and close securely.</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82CD13-772F-3B40-8F7B-DD50027A8C41}" type="slidenum">
              <a:rPr lang="en-US" altLang="en-US" sz="1200"/>
              <a:pPr eaLnBrk="1" hangingPunct="1"/>
              <a:t>15</a:t>
            </a:fld>
            <a:endParaRPr lang="en-US" altLang="en-US" sz="1200" dirty="0"/>
          </a:p>
        </p:txBody>
      </p:sp>
    </p:spTree>
    <p:extLst>
      <p:ext uri="{BB962C8B-B14F-4D97-AF65-F5344CB8AC3E}">
        <p14:creationId xmlns:p14="http://schemas.microsoft.com/office/powerpoint/2010/main" val="40211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Medical equipment</a:t>
            </a:r>
          </a:p>
          <a:p>
            <a:r>
              <a:rPr lang="en-US" altLang="en-US" dirty="0">
                <a:latin typeface="Times New Roman" charset="0"/>
                <a:ea typeface="MS PGothic" charset="-128"/>
              </a:rPr>
              <a:t>      a.    Basic supplies </a:t>
            </a:r>
          </a:p>
          <a:p>
            <a:r>
              <a:rPr lang="en-US" altLang="en-US" dirty="0">
                <a:latin typeface="Times New Roman" charset="0"/>
                <a:ea typeface="MS PGothic" charset="-128"/>
              </a:rPr>
              <a:t>             i.    Personal protective equipment (PPE) and sharps containers</a:t>
            </a:r>
          </a:p>
          <a:p>
            <a:r>
              <a:rPr lang="en-US" altLang="en-US" dirty="0">
                <a:latin typeface="Times New Roman" charset="0"/>
                <a:ea typeface="MS PGothic" charset="-128"/>
              </a:rPr>
              <a:t>             ii.   Airway and ventilation equipment</a:t>
            </a:r>
          </a:p>
          <a:p>
            <a:r>
              <a:rPr lang="en-US" altLang="en-US" dirty="0">
                <a:latin typeface="Times New Roman" charset="0"/>
                <a:ea typeface="MS PGothic" charset="-128"/>
              </a:rPr>
              <a:t>             iii.  Basic wound care supplies</a:t>
            </a:r>
          </a:p>
          <a:p>
            <a:r>
              <a:rPr lang="en-US" altLang="en-US" dirty="0">
                <a:latin typeface="Times New Roman" charset="0"/>
                <a:ea typeface="MS PGothic" charset="-128"/>
              </a:rPr>
              <a:t>             iv.  Splinting supplies</a:t>
            </a:r>
          </a:p>
          <a:p>
            <a:r>
              <a:rPr lang="en-US" altLang="en-US" dirty="0">
                <a:latin typeface="Times New Roman" charset="0"/>
                <a:ea typeface="MS PGothic" charset="-128"/>
              </a:rPr>
              <a:t>             v.   Childbirth supplies</a:t>
            </a:r>
          </a:p>
          <a:p>
            <a:r>
              <a:rPr lang="en-US" altLang="en-US" dirty="0">
                <a:latin typeface="Times New Roman" charset="0"/>
                <a:ea typeface="MS PGothic" charset="-128"/>
              </a:rPr>
              <a:t>             vi.  Automated external defibrillator</a:t>
            </a:r>
          </a:p>
          <a:p>
            <a:r>
              <a:rPr lang="en-US" altLang="en-US" dirty="0">
                <a:latin typeface="Times New Roman" charset="0"/>
                <a:ea typeface="MS PGothic" charset="-128"/>
              </a:rPr>
              <a:t>             vii. Patient transfer equipment</a:t>
            </a:r>
          </a:p>
          <a:p>
            <a:r>
              <a:rPr lang="en-US" altLang="en-US" dirty="0">
                <a:latin typeface="Times New Roman" charset="0"/>
                <a:ea typeface="MS PGothic" charset="-128"/>
              </a:rPr>
              <a:t>             viii. Medications</a:t>
            </a:r>
          </a:p>
          <a:p>
            <a:r>
              <a:rPr lang="en-US" altLang="en-US" dirty="0">
                <a:latin typeface="Times New Roman" charset="0"/>
                <a:ea typeface="MS PGothic" charset="-128"/>
              </a:rPr>
              <a:t>             ix.   Communication equipment</a:t>
            </a:r>
          </a:p>
          <a:p>
            <a:r>
              <a:rPr lang="en-US" altLang="en-US" dirty="0">
                <a:latin typeface="Times New Roman" charset="0"/>
                <a:ea typeface="MS PGothic" charset="-128"/>
              </a:rPr>
              <a:t>             x.    Other regionally appropriate supplies</a:t>
            </a:r>
          </a:p>
          <a:p>
            <a:r>
              <a:rPr lang="en-US" altLang="en-US" dirty="0">
                <a:latin typeface="Times New Roman" charset="0"/>
                <a:ea typeface="MS PGothic" charset="-128"/>
              </a:rPr>
              <a:t>      b.    Airway and ventilation equipment</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Oropharyngeal airways for adults, children, and infants</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Nasopharyngeal airways for adults and children</a:t>
            </a:r>
          </a:p>
          <a:p>
            <a:r>
              <a:rPr lang="en-US" altLang="en-US" dirty="0">
                <a:latin typeface="Times New Roman" charset="0"/>
                <a:ea typeface="MS PGothic" charset="-128"/>
              </a:rPr>
              <a:t>             iii.   CPAP equipment</a:t>
            </a: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iv.   Equipment for advanced airway procedures</a:t>
            </a:r>
          </a:p>
          <a:p>
            <a:r>
              <a:rPr lang="en-US" sz="1200" kern="1200" dirty="0">
                <a:solidFill>
                  <a:schemeClr val="tx1"/>
                </a:solidFill>
                <a:effectLst/>
                <a:latin typeface="Times New Roman" pitchFamily="18" charset="0"/>
                <a:ea typeface="MS PGothic" pitchFamily="34" charset="-128"/>
                <a:cs typeface="MS PGothic" charset="0"/>
              </a:rPr>
              <a:t>             v.    Two portable artificial ventilation devices that operate independently of an oxygen supply.</a:t>
            </a:r>
          </a:p>
          <a:p>
            <a:r>
              <a:rPr lang="en-US" sz="1200" kern="1200" dirty="0">
                <a:solidFill>
                  <a:schemeClr val="tx1"/>
                </a:solidFill>
                <a:effectLst/>
                <a:latin typeface="Times New Roman" pitchFamily="18" charset="0"/>
                <a:ea typeface="MS PGothic" pitchFamily="34" charset="-128"/>
                <a:cs typeface="MS PGothic" charset="0"/>
              </a:rPr>
              <a:t>             vi.   Bag-mask devices capable of oxygen enrichment and, when attached to an oxygen supply with the oxygen reservoir in place, able to supply almost 100%</a:t>
            </a:r>
          </a:p>
          <a:p>
            <a:r>
              <a:rPr lang="en-US" sz="1200" kern="1200" dirty="0">
                <a:solidFill>
                  <a:schemeClr val="tx1"/>
                </a:solidFill>
                <a:effectLst/>
                <a:latin typeface="Times New Roman" pitchFamily="18" charset="0"/>
                <a:ea typeface="MS PGothic" pitchFamily="34" charset="-128"/>
                <a:cs typeface="MS PGothic" charset="0"/>
              </a:rPr>
              <a:t>             vii.  Nebulizer masks</a:t>
            </a:r>
          </a:p>
          <a:p>
            <a:r>
              <a:rPr lang="en-US" sz="1200" kern="1200" baseline="0" dirty="0">
                <a:solidFill>
                  <a:schemeClr val="tx1"/>
                </a:solidFill>
                <a:effectLst/>
                <a:latin typeface="Times New Roman" pitchFamily="18" charset="0"/>
                <a:ea typeface="MS PGothic" pitchFamily="34"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xiii. Portable and mounted suctioning units</a:t>
            </a:r>
          </a:p>
          <a:p>
            <a:r>
              <a:rPr lang="en-US" sz="1200" kern="1200" dirty="0">
                <a:solidFill>
                  <a:schemeClr val="tx1"/>
                </a:solidFill>
                <a:effectLst/>
                <a:latin typeface="Times New Roman" pitchFamily="18" charset="0"/>
                <a:ea typeface="MS PGothic" pitchFamily="34" charset="-128"/>
                <a:cs typeface="MS PGothic" charset="0"/>
              </a:rPr>
              <a:t>             ix.   At least two oxygen supply units: one portable and one installed on board.</a:t>
            </a:r>
          </a:p>
          <a:p>
            <a:r>
              <a:rPr lang="en-US" altLang="en-US" dirty="0">
                <a:latin typeface="Times New Roman" charset="0"/>
                <a:ea typeface="MS PGothic" charset="-128"/>
              </a:rPr>
              <a:t>      c.    CPR equipment</a:t>
            </a:r>
          </a:p>
          <a:p>
            <a:r>
              <a:rPr lang="en-US" altLang="en-US" dirty="0">
                <a:latin typeface="Times New Roman" charset="0"/>
                <a:ea typeface="MS PGothic" charset="-128"/>
              </a:rPr>
              <a:t>             i.    A CPR board 		</a:t>
            </a:r>
          </a:p>
          <a:p>
            <a:r>
              <a:rPr lang="en-US" altLang="en-US" dirty="0">
                <a:latin typeface="Times New Roman" charset="0"/>
                <a:ea typeface="MS PGothic" charset="-128"/>
              </a:rPr>
              <a:t>             ii.   Mechanical devices that deliver chest compressions and ventilations</a:t>
            </a:r>
          </a:p>
          <a:p>
            <a:r>
              <a:rPr lang="en-US" altLang="en-US" dirty="0">
                <a:latin typeface="Times New Roman" charset="0"/>
                <a:ea typeface="MS PGothic" charset="-128"/>
              </a:rPr>
              <a:t>      d.    Basic wound care supplies</a:t>
            </a:r>
          </a:p>
          <a:p>
            <a:r>
              <a:rPr lang="en-US" altLang="en-US" dirty="0">
                <a:latin typeface="Times New Roman" charset="0"/>
                <a:ea typeface="MS PGothic" charset="-128"/>
              </a:rPr>
              <a:t>		</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8092A3-75E3-F541-B370-3C9A5203BF7B}"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36875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Splinting supplies</a:t>
            </a:r>
          </a:p>
          <a:p>
            <a:pPr marL="228600" indent="-228600">
              <a:buAutoNum type="alphaLcPeriod" startAt="6"/>
            </a:pPr>
            <a:r>
              <a:rPr lang="en-US" altLang="en-US" dirty="0">
                <a:latin typeface="Times New Roman" charset="0"/>
                <a:ea typeface="MS PGothic" charset="-128"/>
              </a:rPr>
              <a:t>  Childbirth supplies</a:t>
            </a:r>
          </a:p>
          <a:p>
            <a:pPr marL="0" indent="0">
              <a:buNone/>
            </a:pPr>
            <a:r>
              <a:rPr lang="en-US" altLang="en-US" dirty="0">
                <a:latin typeface="Times New Roman" charset="0"/>
                <a:ea typeface="MS PGothic" charset="-128"/>
              </a:rPr>
              <a:t>g.    Automated external defibrillator (AED)</a:t>
            </a:r>
          </a:p>
          <a:p>
            <a:r>
              <a:rPr lang="en-US" altLang="en-US" dirty="0">
                <a:latin typeface="Times New Roman" charset="0"/>
                <a:ea typeface="MS PGothic" charset="-128"/>
              </a:rPr>
              <a:t>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2F211D-1A3E-0F43-A622-260FC8FEAFC9}" type="slidenum">
              <a:rPr lang="en-US" altLang="en-US" sz="1200"/>
              <a:pPr eaLnBrk="1" hangingPunct="1"/>
              <a:t>17</a:t>
            </a:fld>
            <a:endParaRPr lang="en-US" altLang="en-US" sz="1200" dirty="0"/>
          </a:p>
        </p:txBody>
      </p:sp>
    </p:spTree>
    <p:extLst>
      <p:ext uri="{BB962C8B-B14F-4D97-AF65-F5344CB8AC3E}">
        <p14:creationId xmlns:p14="http://schemas.microsoft.com/office/powerpoint/2010/main" val="51713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Patient transfer equipment</a:t>
            </a:r>
          </a:p>
          <a:p>
            <a:r>
              <a:rPr lang="en-US" altLang="en-US" dirty="0">
                <a:latin typeface="Times New Roman" charset="0"/>
                <a:ea typeface="MS PGothic" charset="-128"/>
              </a:rPr>
              <a:t>       i.    Primary wheeled ambulance stretcher</a:t>
            </a:r>
          </a:p>
          <a:p>
            <a:r>
              <a:rPr lang="en-US" altLang="en-US" dirty="0">
                <a:latin typeface="Times New Roman" charset="0"/>
                <a:ea typeface="MS PGothic" charset="-128"/>
              </a:rPr>
              <a:t>       ii.   Wheeled stair chair</a:t>
            </a:r>
          </a:p>
          <a:p>
            <a:r>
              <a:rPr lang="en-US" altLang="en-US" dirty="0">
                <a:latin typeface="Times New Roman" charset="0"/>
                <a:ea typeface="MS PGothic" charset="-128"/>
              </a:rPr>
              <a:t>       iii.  Long backboard</a:t>
            </a:r>
          </a:p>
          <a:p>
            <a:r>
              <a:rPr lang="en-US" altLang="en-US" dirty="0">
                <a:latin typeface="Times New Roman" charset="0"/>
                <a:ea typeface="MS PGothic" charset="-128"/>
              </a:rPr>
              <a:t>       v.   Short backboard or short immobilization device</a:t>
            </a:r>
          </a:p>
          <a:p>
            <a:r>
              <a:rPr lang="en-US" altLang="en-US" dirty="0">
                <a:latin typeface="Times New Roman" charset="0"/>
                <a:ea typeface="MS PGothic" charset="-128"/>
              </a:rPr>
              <a:t>i.    Medications</a:t>
            </a:r>
          </a:p>
          <a:p>
            <a:r>
              <a:rPr lang="en-US" altLang="en-US" dirty="0">
                <a:latin typeface="Times New Roman" charset="0"/>
                <a:ea typeface="MS PGothic" charset="-128"/>
              </a:rPr>
              <a:t>j.    Jump kit</a:t>
            </a:r>
          </a:p>
          <a:p>
            <a:r>
              <a:rPr lang="en-US" altLang="en-US" dirty="0">
                <a:latin typeface="Times New Roman" charset="0"/>
                <a:ea typeface="MS PGothic" charset="-128"/>
              </a:rPr>
              <a:t>      i. “5-minute kit”: anything needed in the first 5 minutes with the patient, except for the AED</a:t>
            </a:r>
          </a:p>
          <a:p>
            <a:r>
              <a:rPr lang="en-US" altLang="en-US" dirty="0">
                <a:latin typeface="Times New Roman" charset="0"/>
                <a:ea typeface="MS PGothic" charset="-128"/>
              </a:rPr>
              <a:t>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05B10D-F72B-FC4A-B6C3-57AFBF930824}" type="slidenum">
              <a:rPr lang="en-US" altLang="en-US" sz="1200"/>
              <a:pPr eaLnBrk="1" hangingPunct="1"/>
              <a:t>18</a:t>
            </a:fld>
            <a:endParaRPr lang="en-US" altLang="en-US" sz="1200" dirty="0"/>
          </a:p>
        </p:txBody>
      </p:sp>
    </p:spTree>
    <p:extLst>
      <p:ext uri="{BB962C8B-B14F-4D97-AF65-F5344CB8AC3E}">
        <p14:creationId xmlns:p14="http://schemas.microsoft.com/office/powerpoint/2010/main" val="693794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Safety and operations equipment</a:t>
            </a:r>
          </a:p>
          <a:p>
            <a:r>
              <a:rPr lang="en-US" altLang="en-US" dirty="0">
                <a:latin typeface="Times New Roman" charset="0"/>
                <a:ea typeface="MS PGothic" charset="-128"/>
              </a:rPr>
              <a:t>       a.    Personal safety equipment</a:t>
            </a:r>
          </a:p>
          <a:p>
            <a:r>
              <a:rPr lang="en-US" altLang="en-US" dirty="0">
                <a:latin typeface="Times New Roman" charset="0"/>
                <a:ea typeface="MS PGothic" charset="-128"/>
              </a:rPr>
              <a:t>       b.    Equipment for work areas</a:t>
            </a:r>
          </a:p>
          <a:p>
            <a:r>
              <a:rPr lang="en-US" altLang="en-US" dirty="0">
                <a:latin typeface="Times New Roman" charset="0"/>
                <a:ea typeface="MS PGothic" charset="-128"/>
              </a:rPr>
              <a:t>              i.    Located in a waterproof compartment outside the patient compartment</a:t>
            </a:r>
          </a:p>
          <a:p>
            <a:r>
              <a:rPr lang="en-US" altLang="en-US" dirty="0">
                <a:latin typeface="Times New Roman" charset="0"/>
                <a:ea typeface="MS PGothic" charset="-128"/>
              </a:rPr>
              <a:t>              ii.   Warning devices that flash or have reflectors</a:t>
            </a:r>
          </a:p>
          <a:p>
            <a:r>
              <a:rPr lang="en-US" altLang="en-US" dirty="0">
                <a:latin typeface="Times New Roman" charset="0"/>
                <a:ea typeface="MS PGothic" charset="-128"/>
              </a:rPr>
              <a:t>              iii.  Type ABC fire extinguisher, dry chemical, 5-lb minimum</a:t>
            </a:r>
          </a:p>
          <a:p>
            <a:r>
              <a:rPr lang="en-US" altLang="en-US" dirty="0">
                <a:latin typeface="Times New Roman" charset="0"/>
                <a:ea typeface="MS PGothic" charset="-128"/>
              </a:rPr>
              <a:t>              iv.   Hard hats or helmets with face shields or safety goggles</a:t>
            </a:r>
          </a:p>
          <a:p>
            <a:r>
              <a:rPr lang="en-US" altLang="en-US" dirty="0">
                <a:latin typeface="Times New Roman" charset="0"/>
                <a:ea typeface="MS PGothic" charset="-128"/>
              </a:rPr>
              <a:t>              v.    Portable floodlights, flashlights</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728922-006B-B64E-9F8E-8E2EFA236E89}"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92130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Preplanning/navigation guides</a:t>
            </a:r>
          </a:p>
          <a:p>
            <a:r>
              <a:rPr lang="en-US" altLang="en-US" dirty="0">
                <a:latin typeface="Times New Roman" charset="0"/>
                <a:ea typeface="MS PGothic" charset="-128"/>
              </a:rPr>
              <a:t>       i.    GPS devices and MDTs are standard equipment in modern ambulances.</a:t>
            </a:r>
          </a:p>
          <a:p>
            <a:r>
              <a:rPr lang="en-US" altLang="en-US" dirty="0">
                <a:latin typeface="Times New Roman" charset="0"/>
                <a:ea typeface="MS PGothic" charset="-128"/>
              </a:rPr>
              <a:t>       ii.   Keep detailed street and area maps in the driver</a:t>
            </a:r>
            <a:r>
              <a:rPr lang="ja-JP" altLang="en-US" dirty="0">
                <a:latin typeface="Times New Roman" charset="0"/>
                <a:ea typeface="MS PGothic" charset="-128"/>
              </a:rPr>
              <a:t>’</a:t>
            </a:r>
            <a:r>
              <a:rPr lang="en-US" altLang="ja-JP" dirty="0">
                <a:latin typeface="Times New Roman" charset="0"/>
                <a:ea typeface="MS PGothic" charset="-128"/>
              </a:rPr>
              <a:t>s compartment.</a:t>
            </a:r>
            <a:r>
              <a:rPr lang="en-US" altLang="en-US" dirty="0">
                <a:latin typeface="Times New Roman" charset="0"/>
                <a:ea typeface="MS PGothic" charset="-128"/>
              </a:rPr>
              <a:t>	</a:t>
            </a:r>
          </a:p>
          <a:p>
            <a:r>
              <a:rPr lang="en-US" altLang="en-US" dirty="0">
                <a:latin typeface="Times New Roman" charset="0"/>
                <a:ea typeface="MS PGothic" charset="-128"/>
              </a:rPr>
              <a:t>d.   Extrication equipment</a:t>
            </a:r>
          </a:p>
          <a:p>
            <a:r>
              <a:rPr lang="en-US" altLang="en-US" dirty="0">
                <a:latin typeface="Times New Roman" charset="0"/>
                <a:ea typeface="MS PGothic" charset="-128"/>
              </a:rPr>
              <a:t>      i.    Located in a weatherproof compartment outside the patient compartment</a:t>
            </a:r>
          </a:p>
          <a:p>
            <a:r>
              <a:rPr lang="en-US" altLang="en-US" dirty="0">
                <a:latin typeface="Times New Roman" charset="0"/>
                <a:ea typeface="MS PGothic" charset="-128"/>
              </a:rPr>
              <a:t>      ii.   Contains equipment that is needed for simple, light extrication, even if an extrication and rescue unit is readily available</a:t>
            </a:r>
          </a:p>
          <a:p>
            <a:r>
              <a:rPr lang="en-US" altLang="en-US" dirty="0">
                <a:latin typeface="Times New Roman" charset="0"/>
                <a:ea typeface="MS PGothic" charset="-128"/>
              </a:rPr>
              <a:t>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71AC74-B299-2A4A-AE59-1380980E98B9}"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85238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i="1" dirty="0">
              <a:latin typeface="Times New Roman" charset="0"/>
              <a:ea typeface="MS PGothic" charset="-128"/>
            </a:endParaRPr>
          </a:p>
          <a:p>
            <a:r>
              <a:rPr lang="en-US" altLang="en-US" dirty="0">
                <a:latin typeface="Times New Roman" charset="0"/>
                <a:ea typeface="MS PGothic" charset="-128"/>
              </a:rPr>
              <a:t>Principles of Safely Operating a Ground Ambulance</a:t>
            </a:r>
          </a:p>
          <a:p>
            <a:r>
              <a:rPr lang="en-US" altLang="en-US" dirty="0">
                <a:latin typeface="Times New Roman" charset="0"/>
                <a:ea typeface="MS PGothic" charset="-128"/>
              </a:rPr>
              <a:t>• Risks and responsibilities of emergency response</a:t>
            </a:r>
          </a:p>
          <a:p>
            <a:r>
              <a:rPr lang="en-US" altLang="en-US" dirty="0">
                <a:latin typeface="Times New Roman" charset="0"/>
                <a:ea typeface="MS PGothic" charset="-128"/>
              </a:rPr>
              <a:t>• Risks and responsibilities of transport </a:t>
            </a:r>
            <a:endParaRPr lang="en-US" altLang="en-US" i="1" dirty="0">
              <a:latin typeface="Times New Roman" charset="0"/>
              <a:ea typeface="MS PGothic" charset="-128"/>
            </a:endParaRPr>
          </a:p>
          <a:p>
            <a:endParaRPr lang="en-US" altLang="en-US" i="1" dirty="0">
              <a:latin typeface="Times New Roman" charset="0"/>
              <a:ea typeface="MS PGothic" charset="-128"/>
            </a:endParaRPr>
          </a:p>
          <a:p>
            <a:r>
              <a:rPr lang="en-US" altLang="en-US" dirty="0">
                <a:latin typeface="Times New Roman" charset="0"/>
                <a:ea typeface="MS PGothic" charset="-128"/>
              </a:rPr>
              <a:t>Air Medical</a:t>
            </a:r>
          </a:p>
          <a:p>
            <a:r>
              <a:rPr lang="en-US" altLang="en-US" dirty="0">
                <a:latin typeface="Times New Roman" charset="0"/>
                <a:ea typeface="MS PGothic" charset="-128"/>
              </a:rPr>
              <a:t>• Safe air medical operations </a:t>
            </a:r>
          </a:p>
          <a:p>
            <a:r>
              <a:rPr lang="en-US" altLang="en-US" dirty="0">
                <a:latin typeface="Times New Roman" charset="0"/>
                <a:ea typeface="MS PGothic" charset="-128"/>
              </a:rPr>
              <a:t>• Criteria for utilizing air medical response </a:t>
            </a:r>
          </a:p>
          <a:p>
            <a:endParaRPr lang="en-US" altLang="en-US" dirty="0">
              <a:latin typeface="Times New Roman" charset="0"/>
              <a:ea typeface="MS PGothic"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009EDA-2E21-774F-B3B7-1865C3761408}" type="slidenum">
              <a:rPr lang="en-US" altLang="en-US" sz="1200"/>
              <a:pPr eaLnBrk="1" hangingPunct="1"/>
              <a:t>3</a:t>
            </a:fld>
            <a:endParaRPr lang="en-US" altLang="en-US" sz="1200" dirty="0"/>
          </a:p>
        </p:txBody>
      </p:sp>
    </p:spTree>
    <p:extLst>
      <p:ext uri="{BB962C8B-B14F-4D97-AF65-F5344CB8AC3E}">
        <p14:creationId xmlns:p14="http://schemas.microsoft.com/office/powerpoint/2010/main" val="914702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Personnel</a:t>
            </a:r>
          </a:p>
          <a:p>
            <a:r>
              <a:rPr lang="en-US" altLang="en-US" dirty="0">
                <a:latin typeface="Times New Roman" charset="0"/>
                <a:ea typeface="MS PGothic" charset="-128"/>
              </a:rPr>
              <a:t>       a.    At least one EMT in the patient compartment during transport</a:t>
            </a:r>
          </a:p>
          <a:p>
            <a:r>
              <a:rPr lang="en-US" altLang="en-US" dirty="0">
                <a:latin typeface="Times New Roman" charset="0"/>
                <a:ea typeface="MS PGothic" charset="-128"/>
              </a:rPr>
              <a:t>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7C8F31-D624-6C40-8451-B5EE3332FEF2}" type="slidenum">
              <a:rPr lang="en-US" altLang="en-US" sz="1200"/>
              <a:pPr eaLnBrk="1" hangingPunct="1"/>
              <a:t>21</a:t>
            </a:fld>
            <a:endParaRPr lang="en-US" altLang="en-US" sz="1200" dirty="0"/>
          </a:p>
        </p:txBody>
      </p:sp>
    </p:spTree>
    <p:extLst>
      <p:ext uri="{BB962C8B-B14F-4D97-AF65-F5344CB8AC3E}">
        <p14:creationId xmlns:p14="http://schemas.microsoft.com/office/powerpoint/2010/main" val="89313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Daily inspections</a:t>
            </a:r>
          </a:p>
          <a:p>
            <a:r>
              <a:rPr lang="en-US" altLang="en-US" dirty="0">
                <a:latin typeface="Times New Roman" charset="0"/>
                <a:ea typeface="MS PGothic" charset="-128"/>
              </a:rPr>
              <a:t>       a.    Items included in the ambulance inspection:</a:t>
            </a:r>
          </a:p>
          <a:p>
            <a:r>
              <a:rPr lang="en-US" altLang="en-US" dirty="0">
                <a:latin typeface="Times New Roman" charset="0"/>
                <a:ea typeface="MS PGothic" charset="-128"/>
              </a:rPr>
              <a:t>              i.    Fuel, oil, and transmission fluid levels</a:t>
            </a:r>
          </a:p>
          <a:p>
            <a:r>
              <a:rPr lang="en-US" altLang="en-US" dirty="0">
                <a:latin typeface="Times New Roman" charset="0"/>
                <a:ea typeface="MS PGothic" charset="-128"/>
              </a:rPr>
              <a:t>              ii.   Engine cooling</a:t>
            </a:r>
          </a:p>
          <a:p>
            <a:r>
              <a:rPr lang="en-US" altLang="en-US" dirty="0">
                <a:latin typeface="Times New Roman" charset="0"/>
                <a:ea typeface="MS PGothic" charset="-128"/>
              </a:rPr>
              <a:t>              iii.  Batteries</a:t>
            </a:r>
          </a:p>
          <a:p>
            <a:r>
              <a:rPr lang="en-US" altLang="en-US" dirty="0">
                <a:latin typeface="Times New Roman" charset="0"/>
                <a:ea typeface="MS PGothic" charset="-128"/>
              </a:rPr>
              <a:t>              iv.  Brake fluid</a:t>
            </a:r>
          </a:p>
          <a:p>
            <a:r>
              <a:rPr lang="en-US" altLang="en-US" dirty="0">
                <a:latin typeface="Times New Roman" charset="0"/>
                <a:ea typeface="MS PGothic" charset="-128"/>
              </a:rPr>
              <a:t>              v.   Engine belts</a:t>
            </a:r>
          </a:p>
          <a:p>
            <a:r>
              <a:rPr lang="en-US" altLang="en-US" dirty="0">
                <a:latin typeface="Times New Roman" charset="0"/>
                <a:ea typeface="MS PGothic" charset="-128"/>
              </a:rPr>
              <a:t>              vi.  Inflation pressure of wheels and tires (including the spare) and any signs of unusual or uneven wear</a:t>
            </a:r>
          </a:p>
          <a:p>
            <a:r>
              <a:rPr lang="en-US" altLang="en-US" dirty="0">
                <a:latin typeface="Times New Roman" charset="0"/>
                <a:ea typeface="MS PGothic" charset="-128"/>
              </a:rPr>
              <a:t>              vii.  All interior and exterior lights</a:t>
            </a:r>
          </a:p>
          <a:p>
            <a:r>
              <a:rPr lang="en-US" altLang="en-US" dirty="0">
                <a:latin typeface="Times New Roman" charset="0"/>
                <a:ea typeface="MS PGothic" charset="-128"/>
              </a:rPr>
              <a:t>              viii. Windshield wipers and fluid</a:t>
            </a:r>
          </a:p>
          <a:p>
            <a:r>
              <a:rPr lang="en-US" altLang="en-US" dirty="0">
                <a:latin typeface="Times New Roman" charset="0"/>
                <a:ea typeface="MS PGothic" charset="-128"/>
              </a:rPr>
              <a:t>              ix.   Horn and siren</a:t>
            </a:r>
          </a:p>
          <a:p>
            <a:r>
              <a:rPr lang="en-US" altLang="en-US" dirty="0">
                <a:latin typeface="Times New Roman" charset="0"/>
                <a:ea typeface="MS PGothic" charset="-128"/>
              </a:rPr>
              <a:t>              x.    Air conditioners, heaters, and ventilating system</a:t>
            </a:r>
          </a:p>
          <a:p>
            <a:r>
              <a:rPr lang="en-US" altLang="en-US" dirty="0">
                <a:latin typeface="Times New Roman" charset="0"/>
                <a:ea typeface="MS PGothic" charset="-128"/>
              </a:rPr>
              <a:t>              xi.   Ability of doors to open, close, latch, and lock properly</a:t>
            </a:r>
          </a:p>
          <a:p>
            <a:r>
              <a:rPr lang="en-US" altLang="en-US" dirty="0">
                <a:latin typeface="Times New Roman" charset="0"/>
                <a:ea typeface="MS PGothic" charset="-128"/>
              </a:rPr>
              <a:t>              xii.  Communication systems, vehicle and portable</a:t>
            </a:r>
          </a:p>
          <a:p>
            <a:r>
              <a:rPr lang="en-US" altLang="en-US" dirty="0">
                <a:latin typeface="Times New Roman" charset="0"/>
                <a:ea typeface="MS PGothic" charset="-128"/>
              </a:rPr>
              <a:t>              xiii. Cleanliness and positions of all windows and mirrors</a:t>
            </a:r>
          </a:p>
          <a:p>
            <a:r>
              <a:rPr lang="en-US" altLang="en-US" dirty="0">
                <a:latin typeface="Times New Roman" charset="0"/>
                <a:ea typeface="MS PGothic" charset="-128"/>
              </a:rPr>
              <a:t>       b.    Inspect the cleanliness, quantity, and function of medical equipment and supplies.</a:t>
            </a:r>
          </a:p>
          <a:p>
            <a:r>
              <a:rPr lang="en-US" altLang="en-US" dirty="0">
                <a:latin typeface="Times New Roman" charset="0"/>
                <a:ea typeface="MS PGothic" charset="-128"/>
              </a:rPr>
              <a:t>               i.  Test all battery-operated equipment (eg, AED)</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AB4490-71D8-FD42-B42F-F20666994B34}" type="slidenum">
              <a:rPr lang="en-US" altLang="en-US" sz="1200"/>
              <a:pPr eaLnBrk="1" hangingPunct="1"/>
              <a:t>22</a:t>
            </a:fld>
            <a:endParaRPr lang="en-US" altLang="en-US" sz="1200" dirty="0"/>
          </a:p>
        </p:txBody>
      </p:sp>
    </p:spTree>
    <p:extLst>
      <p:ext uri="{BB962C8B-B14F-4D97-AF65-F5344CB8AC3E}">
        <p14:creationId xmlns:p14="http://schemas.microsoft.com/office/powerpoint/2010/main" val="46513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10"/>
            </a:pPr>
            <a:r>
              <a:rPr lang="en-US" altLang="en-US" dirty="0">
                <a:latin typeface="Times New Roman" charset="0"/>
                <a:ea typeface="MS PGothic" charset="-128"/>
              </a:rPr>
              <a:t>  Safety precautions</a:t>
            </a:r>
          </a:p>
          <a:p>
            <a:pPr marL="0" indent="0">
              <a:buNone/>
            </a:pPr>
            <a:r>
              <a:rPr lang="en-US" altLang="en-US" dirty="0">
                <a:latin typeface="Times New Roman" charset="0"/>
                <a:ea typeface="MS PGothic" charset="-128"/>
              </a:rPr>
              <a:t>        a.    Review standard traffic safety rules and regulations.</a:t>
            </a:r>
          </a:p>
          <a:p>
            <a:r>
              <a:rPr lang="en-US" altLang="en-US" dirty="0">
                <a:latin typeface="Times New Roman" charset="0"/>
                <a:ea typeface="MS PGothic" charset="-128"/>
              </a:rPr>
              <a:t>        b.    Make sure safety devices (eg, seat belts) are in proper working order.</a:t>
            </a:r>
          </a:p>
          <a:p>
            <a:r>
              <a:rPr lang="en-US" altLang="en-US" dirty="0">
                <a:latin typeface="Times New Roman" charset="0"/>
                <a:ea typeface="MS PGothic" charset="-128"/>
              </a:rPr>
              <a:t>        c.    Oxygen tanks must be secured by fixed clasps or housings.</a:t>
            </a:r>
          </a:p>
          <a:p>
            <a:r>
              <a:rPr lang="en-US" altLang="en-US" dirty="0">
                <a:latin typeface="Times New Roman" charset="0"/>
                <a:ea typeface="MS PGothic" charset="-128"/>
              </a:rPr>
              <a:t>        d.    All equipment in the cab, rear, and compartments must be secured appropriately.</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863BB0-F3E4-E94A-A35D-9122B20AD27F}" type="slidenum">
              <a:rPr lang="en-US" altLang="en-US" sz="1200"/>
              <a:pPr eaLnBrk="1" hangingPunct="1"/>
              <a:t>23</a:t>
            </a:fld>
            <a:endParaRPr lang="en-US" altLang="en-US" sz="1200" dirty="0"/>
          </a:p>
        </p:txBody>
      </p:sp>
    </p:spTree>
    <p:extLst>
      <p:ext uri="{BB962C8B-B14F-4D97-AF65-F5344CB8AC3E}">
        <p14:creationId xmlns:p14="http://schemas.microsoft.com/office/powerpoint/2010/main" val="69842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dispatch phase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Dispatch must be easy to access and in service 24 hours a day.</a:t>
            </a:r>
          </a:p>
          <a:p>
            <a:r>
              <a:rPr lang="en-US" altLang="en-US" dirty="0">
                <a:latin typeface="Times New Roman" charset="0"/>
                <a:ea typeface="MS PGothic" charset="-128"/>
              </a:rPr>
              <a:t>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ED147A-586D-864D-89A1-908893D0DB69}"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32212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dispatcher should gather and record:</a:t>
            </a:r>
          </a:p>
          <a:p>
            <a:r>
              <a:rPr lang="en-US" altLang="en-US" dirty="0">
                <a:latin typeface="Times New Roman" charset="0"/>
                <a:ea typeface="MS PGothic" charset="-128"/>
              </a:rPr>
              <a:t>       a.    The nature of the call</a:t>
            </a:r>
          </a:p>
          <a:p>
            <a:r>
              <a:rPr lang="en-US" altLang="en-US" dirty="0">
                <a:latin typeface="Times New Roman" charset="0"/>
                <a:ea typeface="MS PGothic" charset="-128"/>
              </a:rPr>
              <a:t>       b.    The caller</a:t>
            </a:r>
            <a:r>
              <a:rPr lang="ja-JP" altLang="en-US" dirty="0">
                <a:latin typeface="Times New Roman" charset="0"/>
                <a:ea typeface="MS PGothic" charset="-128"/>
              </a:rPr>
              <a:t>’</a:t>
            </a:r>
            <a:r>
              <a:rPr lang="en-US" altLang="ja-JP" dirty="0">
                <a:latin typeface="Times New Roman" charset="0"/>
                <a:ea typeface="MS PGothic" charset="-128"/>
              </a:rPr>
              <a:t>s name, present location, and call-back number</a:t>
            </a:r>
          </a:p>
          <a:p>
            <a:r>
              <a:rPr lang="en-US" altLang="en-US" dirty="0">
                <a:latin typeface="Times New Roman" charset="0"/>
                <a:ea typeface="MS PGothic" charset="-128"/>
              </a:rPr>
              <a:t>       c.    The exact location of the patient(s) (most important)</a:t>
            </a:r>
          </a:p>
          <a:p>
            <a:r>
              <a:rPr lang="en-US" altLang="en-US" dirty="0">
                <a:latin typeface="Times New Roman" charset="0"/>
                <a:ea typeface="MS PGothic" charset="-128"/>
              </a:rPr>
              <a:t>       d.    The number of patients and the severity of their conditions</a:t>
            </a:r>
          </a:p>
          <a:p>
            <a:r>
              <a:rPr lang="en-US" altLang="en-US" dirty="0">
                <a:latin typeface="Times New Roman" charset="0"/>
                <a:ea typeface="MS PGothic" charset="-128"/>
              </a:rPr>
              <a:t>       e.    Other pertinent information</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B13526-C5CE-AB42-A8A6-AFA43198E666}" type="slidenum">
              <a:rPr lang="en-US" altLang="en-US" sz="1200"/>
              <a:pPr eaLnBrk="1" hangingPunct="1"/>
              <a:t>25</a:t>
            </a:fld>
            <a:endParaRPr lang="en-US" altLang="en-US" sz="1200" dirty="0"/>
          </a:p>
        </p:txBody>
      </p:sp>
    </p:spTree>
    <p:extLst>
      <p:ext uri="{BB962C8B-B14F-4D97-AF65-F5344CB8AC3E}">
        <p14:creationId xmlns:p14="http://schemas.microsoft.com/office/powerpoint/2010/main" val="86498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En route to the scene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In many ways, the en route to the scene phase is the most dangerous phase for EMTs.</a:t>
            </a:r>
          </a:p>
          <a:p>
            <a:r>
              <a:rPr lang="en-US" altLang="en-US" dirty="0">
                <a:latin typeface="Times New Roman" charset="0"/>
                <a:ea typeface="MS PGothic" charset="-128"/>
              </a:rPr>
              <a:t>       2.    Crashes cause many serious injuries.</a:t>
            </a:r>
          </a:p>
          <a:p>
            <a:r>
              <a:rPr lang="en-US" altLang="en-US" dirty="0">
                <a:latin typeface="Times New Roman" charset="0"/>
                <a:ea typeface="MS PGothic" charset="-128"/>
              </a:rPr>
              <a:t>              a.    Fasten seat belts and shoulder harnesses before moving the ambulance.</a:t>
            </a:r>
          </a:p>
          <a:p>
            <a:r>
              <a:rPr lang="en-US" altLang="en-US" dirty="0">
                <a:latin typeface="Times New Roman" charset="0"/>
                <a:ea typeface="MS PGothic" charset="-128"/>
              </a:rPr>
              <a:t>       3.    Review dispatch information.</a:t>
            </a:r>
          </a:p>
          <a:p>
            <a:r>
              <a:rPr lang="en-US" altLang="en-US" dirty="0">
                <a:latin typeface="Times New Roman" charset="0"/>
                <a:ea typeface="MS PGothic" charset="-128"/>
              </a:rPr>
              <a:t>       4.    Prepare to assess and care for the patient.</a:t>
            </a:r>
          </a:p>
          <a:p>
            <a:r>
              <a:rPr lang="en-US" altLang="en-US" dirty="0">
                <a:latin typeface="Times New Roman" charset="0"/>
                <a:ea typeface="MS PGothic" charset="-128"/>
              </a:rPr>
              <a:t>              a.    Assign specific duties and scene management tasks.</a:t>
            </a:r>
          </a:p>
          <a:p>
            <a:r>
              <a:rPr lang="en-US" altLang="en-US" dirty="0">
                <a:latin typeface="Times New Roman" charset="0"/>
                <a:ea typeface="MS PGothic" charset="-128"/>
              </a:rPr>
              <a:t>              b.    Decide which equipment should be taken initially.</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74C180-874A-2B4C-B09B-5B33EB1E6FF3}"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569989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Arrival at the scene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If you are the first to arrive, you will perform a scene size-up and give a brief report of your findings to dispatch.</a:t>
            </a:r>
          </a:p>
          <a:p>
            <a:r>
              <a:rPr lang="en-US" altLang="en-US" dirty="0">
                <a:latin typeface="Times New Roman" charset="0"/>
                <a:ea typeface="MS PGothic" charset="-128"/>
              </a:rPr>
              <a:t>      2.    Use the following guidelines:</a:t>
            </a:r>
          </a:p>
          <a:p>
            <a:r>
              <a:rPr lang="en-US" altLang="en-US" dirty="0">
                <a:latin typeface="Times New Roman" charset="0"/>
                <a:ea typeface="MS PGothic" charset="-128"/>
              </a:rPr>
              <a:t>             a.    Look for safety hazards to yourself, your partner, bystanders, and the patient.</a:t>
            </a:r>
          </a:p>
          <a:p>
            <a:r>
              <a:rPr lang="en-US" altLang="en-US" dirty="0">
                <a:latin typeface="Times New Roman" charset="0"/>
                <a:ea typeface="MS PGothic" charset="-128"/>
              </a:rPr>
              <a:t>             b.    Evaluate the need for additional units or other assistance.</a:t>
            </a:r>
          </a:p>
          <a:p>
            <a:r>
              <a:rPr lang="en-US" altLang="en-US" dirty="0">
                <a:latin typeface="Times New Roman" charset="0"/>
                <a:ea typeface="MS PGothic" charset="-128"/>
              </a:rPr>
              <a:t>             c.    Determine the mechanism of injury or nature of illness.</a:t>
            </a:r>
          </a:p>
          <a:p>
            <a:r>
              <a:rPr lang="en-US" altLang="en-US" dirty="0">
                <a:latin typeface="Times New Roman" charset="0"/>
                <a:ea typeface="MS PGothic" charset="-128"/>
              </a:rPr>
              <a:t>             d.    Evaluate the need for spinal immobilization.</a:t>
            </a:r>
          </a:p>
          <a:p>
            <a:r>
              <a:rPr lang="en-US" altLang="en-US" dirty="0">
                <a:latin typeface="Times New Roman" charset="0"/>
                <a:ea typeface="MS PGothic" charset="-128"/>
              </a:rPr>
              <a:t>             e.    Follow standard precautions.</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2B7676B-8459-9447-BF8C-5D942C0BEA2E}" type="slidenum">
              <a:rPr lang="en-US" altLang="en-US" sz="1200"/>
              <a:pPr eaLnBrk="1" hangingPunct="1"/>
              <a:t>27</a:t>
            </a:fld>
            <a:endParaRPr lang="en-US" altLang="en-US" sz="1200" dirty="0"/>
          </a:p>
        </p:txBody>
      </p:sp>
    </p:spTree>
    <p:extLst>
      <p:ext uri="{BB962C8B-B14F-4D97-AF65-F5344CB8AC3E}">
        <p14:creationId xmlns:p14="http://schemas.microsoft.com/office/powerpoint/2010/main" val="673569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For mass-casualty incidents, estimate and communicate the number of patients to the incident commander.</a:t>
            </a:r>
          </a:p>
          <a:p>
            <a:r>
              <a:rPr lang="en-US" altLang="en-US" dirty="0">
                <a:latin typeface="Times New Roman" charset="0"/>
                <a:ea typeface="MS PGothic" charset="-128"/>
              </a:rPr>
              <a:t>	</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E9AB996-A3B9-284E-9EB8-3B6A94AEB470}"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289862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 Lecture Outline </a:t>
            </a:r>
          </a:p>
          <a:p>
            <a:endParaRPr lang="en-US" altLang="en-US" dirty="0">
              <a:latin typeface="Times New Roman" charset="0"/>
              <a:ea typeface="MS PGothic" charset="-128"/>
            </a:endParaRPr>
          </a:p>
          <a:p>
            <a:r>
              <a:rPr lang="en-US" altLang="en-US" dirty="0">
                <a:latin typeface="Times New Roman" charset="0"/>
                <a:ea typeface="MS PGothic" charset="-128"/>
              </a:rPr>
              <a:t>4.    Safe parking</a:t>
            </a:r>
          </a:p>
          <a:p>
            <a:r>
              <a:rPr lang="en-US" altLang="en-US" dirty="0">
                <a:latin typeface="Times New Roman" charset="0"/>
                <a:ea typeface="MS PGothic" charset="-128"/>
              </a:rPr>
              <a:t>       a.    Pick a position that will allow for efficient traffic control and flow around an emergency scene.</a:t>
            </a:r>
          </a:p>
          <a:p>
            <a:r>
              <a:rPr lang="en-US" altLang="en-US" dirty="0">
                <a:latin typeface="Times New Roman" charset="0"/>
                <a:ea typeface="MS PGothic" charset="-128"/>
              </a:rPr>
              <a:t>       b.    Park 100 feet before or past a crash scene to create a barrier between the EMTs and traffic.</a:t>
            </a:r>
          </a:p>
          <a:p>
            <a:r>
              <a:rPr lang="en-US" altLang="en-US" dirty="0">
                <a:latin typeface="Times New Roman" charset="0"/>
                <a:ea typeface="MS PGothic" charset="-128"/>
              </a:rPr>
              <a:t>       c.    Do not park alongside a scene; you may block the movement of other emergency vehicles.</a:t>
            </a:r>
          </a:p>
          <a:p>
            <a:r>
              <a:rPr lang="en-US" altLang="en-US" dirty="0">
                <a:latin typeface="Times New Roman" charset="0"/>
                <a:ea typeface="MS PGothic" charset="-128"/>
              </a:rPr>
              <a:t>       d.    Park uphill and/or upwind of a scene with smoke or hazardous materials.</a:t>
            </a:r>
          </a:p>
          <a:p>
            <a:r>
              <a:rPr lang="en-US" altLang="en-US" dirty="0">
                <a:latin typeface="Times New Roman" charset="0"/>
                <a:ea typeface="MS PGothic" charset="-128"/>
              </a:rPr>
              <a:t>       e.    Leave your warning lights or devices on.</a:t>
            </a:r>
          </a:p>
          <a:p>
            <a:r>
              <a:rPr lang="en-US" altLang="en-US" dirty="0">
                <a:latin typeface="Times New Roman" charset="0"/>
                <a:ea typeface="MS PGothic" charset="-128"/>
              </a:rPr>
              <a:t>       f.     Keep a safe distance between your vehicle and operations at the scene.</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09DE1E-F186-E647-BB31-9ABD4B047B3C}" type="slidenum">
              <a:rPr lang="en-US" altLang="en-US" sz="1200"/>
              <a:pPr eaLnBrk="1" hangingPunct="1"/>
              <a:t>29</a:t>
            </a:fld>
            <a:endParaRPr lang="en-US" altLang="en-US" sz="1200" dirty="0"/>
          </a:p>
        </p:txBody>
      </p:sp>
    </p:spTree>
    <p:extLst>
      <p:ext uri="{BB962C8B-B14F-4D97-AF65-F5344CB8AC3E}">
        <p14:creationId xmlns:p14="http://schemas.microsoft.com/office/powerpoint/2010/main" val="2025642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safe parking distances for the ambulance.</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0ED43E-D6B4-1641-A083-F2F64F061D53}" type="slidenum">
              <a:rPr lang="en-US" altLang="en-US" sz="1200"/>
              <a:pPr eaLnBrk="1" hangingPunct="1"/>
              <a:t>30</a:t>
            </a:fld>
            <a:endParaRPr lang="en-US" altLang="en-US" sz="1200" dirty="0"/>
          </a:p>
        </p:txBody>
      </p:sp>
    </p:spTree>
    <p:extLst>
      <p:ext uri="{BB962C8B-B14F-4D97-AF65-F5344CB8AC3E}">
        <p14:creationId xmlns:p14="http://schemas.microsoft.com/office/powerpoint/2010/main" val="91700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2B3FC0-E9BB-9B4A-8537-0090A68BCCBE}" type="slidenum">
              <a:rPr lang="en-US" altLang="en-US" sz="1200"/>
              <a:pPr eaLnBrk="1" hangingPunct="1"/>
              <a:t>4</a:t>
            </a:fld>
            <a:endParaRPr lang="en-US" altLang="en-US" sz="1200" dirty="0"/>
          </a:p>
        </p:txBody>
      </p:sp>
    </p:spTree>
    <p:extLst>
      <p:ext uri="{BB962C8B-B14F-4D97-AF65-F5344CB8AC3E}">
        <p14:creationId xmlns:p14="http://schemas.microsoft.com/office/powerpoint/2010/main" val="1709745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Stay away from fires, explosive hazards, downed wires, and unstable structures.</a:t>
            </a:r>
          </a:p>
          <a:p>
            <a:r>
              <a:rPr lang="en-US" altLang="en-US" dirty="0">
                <a:latin typeface="Times New Roman" charset="0"/>
                <a:ea typeface="MS PGothic" charset="-128"/>
              </a:rPr>
              <a:t>h.    Set the parking brake.</a:t>
            </a:r>
          </a:p>
          <a:p>
            <a:r>
              <a:rPr lang="en-US" altLang="en-US" dirty="0">
                <a:latin typeface="Times New Roman" charset="0"/>
                <a:ea typeface="MS PGothic" charset="-128"/>
              </a:rPr>
              <a:t>i.     Park as close to the scene as possible to facilitate emergency medical care and rapid transport from the scene.</a:t>
            </a:r>
          </a:p>
          <a:p>
            <a:r>
              <a:rPr lang="en-US" altLang="en-US" dirty="0">
                <a:latin typeface="Times New Roman" charset="0"/>
                <a:ea typeface="MS PGothic" charset="-128"/>
              </a:rPr>
              <a:t>j.     If it is necessary to block traffic to unload equipment or load patients, do so quickly and safely.</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71FF1D-B510-7040-82E0-6CBA274E8305}"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782972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Traffic control</a:t>
            </a:r>
          </a:p>
          <a:p>
            <a:r>
              <a:rPr lang="en-US" altLang="en-US" dirty="0">
                <a:latin typeface="Times New Roman" charset="0"/>
                <a:ea typeface="MS PGothic" charset="-128"/>
              </a:rPr>
              <a:t>       a.    Only when all patients have been treated and the emergency situation is under control should you be concerned with restoring the flow of traffic.</a:t>
            </a:r>
          </a:p>
          <a:p>
            <a:r>
              <a:rPr lang="en-US" altLang="en-US" dirty="0">
                <a:latin typeface="Times New Roman" charset="0"/>
                <a:ea typeface="MS PGothic" charset="-128"/>
              </a:rPr>
              <a:t>       b.    Traffic control is intended to ensure an orderly traffic flow, warn other drivers, and prevent another crash.</a:t>
            </a:r>
          </a:p>
          <a:p>
            <a:r>
              <a:rPr lang="en-US" altLang="en-US" dirty="0">
                <a:latin typeface="Times New Roman" charset="0"/>
                <a:ea typeface="MS PGothic" charset="-128"/>
              </a:rPr>
              <a:t>       c.    As soon as possible, place warning devices (eg, reflectors) on both sides of the crash.</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87B4A8-A78E-AC4F-BBE9-7432F5F673E9}" type="slidenum">
              <a:rPr lang="en-US" altLang="en-US" sz="1200"/>
              <a:pPr eaLnBrk="1" hangingPunct="1"/>
              <a:t>32</a:t>
            </a:fld>
            <a:endParaRPr lang="en-US" altLang="en-US" sz="1200" dirty="0"/>
          </a:p>
        </p:txBody>
      </p:sp>
    </p:spTree>
    <p:extLst>
      <p:ext uri="{BB962C8B-B14F-4D97-AF65-F5344CB8AC3E}">
        <p14:creationId xmlns:p14="http://schemas.microsoft.com/office/powerpoint/2010/main" val="435963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The transfer phase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The patient must be packaged for transport.</a:t>
            </a:r>
          </a:p>
          <a:p>
            <a:r>
              <a:rPr lang="en-US" altLang="en-US" dirty="0">
                <a:latin typeface="Times New Roman" charset="0"/>
                <a:ea typeface="MS PGothic" charset="-128"/>
              </a:rPr>
              <a:t>              a.    Secure the patient to a backboard, scoop stretcher, or wheeled ambulance stretcher.</a:t>
            </a:r>
          </a:p>
          <a:p>
            <a:r>
              <a:rPr lang="en-US" altLang="en-US" dirty="0">
                <a:latin typeface="Times New Roman" charset="0"/>
                <a:ea typeface="MS PGothic" charset="-128"/>
              </a:rPr>
              <a:t>       2.    Properly lift the patient into the patient compartment.</a:t>
            </a:r>
          </a:p>
          <a:p>
            <a:r>
              <a:rPr lang="en-US" altLang="en-US" dirty="0">
                <a:latin typeface="Times New Roman" charset="0"/>
                <a:ea typeface="MS PGothic" charset="-128"/>
              </a:rPr>
              <a:t>       3.    Secure the patient with at least three straps across the body.</a:t>
            </a:r>
          </a:p>
          <a:p>
            <a:r>
              <a:rPr lang="en-US" altLang="en-US" dirty="0">
                <a:latin typeface="Times New Roman" charset="0"/>
                <a:ea typeface="MS PGothic" charset="-128"/>
              </a:rPr>
              <a:t>              a.    Use deceleration or stopping straps over the patient</a:t>
            </a:r>
            <a:r>
              <a:rPr lang="ja-JP" altLang="en-US" dirty="0">
                <a:latin typeface="Times New Roman" charset="0"/>
                <a:ea typeface="MS PGothic" charset="-128"/>
              </a:rPr>
              <a:t>’</a:t>
            </a:r>
            <a:r>
              <a:rPr lang="en-US" altLang="ja-JP" dirty="0">
                <a:latin typeface="Times New Roman" charset="0"/>
                <a:ea typeface="MS PGothic" charset="-128"/>
              </a:rPr>
              <a:t>s shoulders, especially if the patient is lying flat or secured to a backboard.</a:t>
            </a:r>
            <a:endParaRPr lang="en-US"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A35AF5-35EE-DE4E-9300-6850715914BF}" type="slidenum">
              <a:rPr lang="en-US" altLang="en-US" sz="1200"/>
              <a:pPr eaLnBrk="1" hangingPunct="1"/>
              <a:t>33</a:t>
            </a:fld>
            <a:endParaRPr lang="en-US" altLang="en-US" sz="1200" dirty="0"/>
          </a:p>
        </p:txBody>
      </p:sp>
    </p:spTree>
    <p:extLst>
      <p:ext uri="{BB962C8B-B14F-4D97-AF65-F5344CB8AC3E}">
        <p14:creationId xmlns:p14="http://schemas.microsoft.com/office/powerpoint/2010/main" val="27937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The transport phase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Provide dispatch with the following information when you are ready to leave with the patient:</a:t>
            </a:r>
          </a:p>
          <a:p>
            <a:r>
              <a:rPr lang="en-US" altLang="en-US" dirty="0">
                <a:latin typeface="Times New Roman" charset="0"/>
                <a:ea typeface="MS PGothic" charset="-128"/>
              </a:rPr>
              <a:t>               a.    Number of patients</a:t>
            </a:r>
          </a:p>
          <a:p>
            <a:r>
              <a:rPr lang="en-US" altLang="en-US" dirty="0">
                <a:latin typeface="Times New Roman" charset="0"/>
                <a:ea typeface="MS PGothic" charset="-128"/>
              </a:rPr>
              <a:t>               b.    Name of receiving hospital</a:t>
            </a:r>
          </a:p>
          <a:p>
            <a:r>
              <a:rPr lang="en-US" altLang="en-US" dirty="0">
                <a:latin typeface="Times New Roman" charset="0"/>
                <a:ea typeface="MS PGothic" charset="-128"/>
              </a:rPr>
              <a:t>               c.    Beginning mileage of the ambulance (in some jurisdictions)</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13525B-7251-5842-9F0A-88B502579330}"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396379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Monitor the patient</a:t>
            </a:r>
            <a:r>
              <a:rPr lang="ja-JP" altLang="en-US" dirty="0">
                <a:latin typeface="Times New Roman" charset="0"/>
                <a:ea typeface="MS PGothic" charset="-128"/>
              </a:rPr>
              <a:t>’</a:t>
            </a:r>
            <a:r>
              <a:rPr lang="en-US" altLang="ja-JP" dirty="0">
                <a:latin typeface="Times New Roman" charset="0"/>
                <a:ea typeface="MS PGothic" charset="-128"/>
              </a:rPr>
              <a:t>s condition en route.</a:t>
            </a:r>
          </a:p>
          <a:p>
            <a:r>
              <a:rPr lang="en-US" altLang="en-US" dirty="0">
                <a:latin typeface="Times New Roman" charset="0"/>
                <a:ea typeface="MS PGothic" charset="-128"/>
              </a:rPr>
              <a:t>       a.    Recheck a stable patient</a:t>
            </a:r>
            <a:r>
              <a:rPr lang="ja-JP" altLang="en-US" dirty="0">
                <a:latin typeface="Times New Roman" charset="0"/>
                <a:ea typeface="MS PGothic" charset="-128"/>
              </a:rPr>
              <a:t>’</a:t>
            </a:r>
            <a:r>
              <a:rPr lang="en-US" altLang="ja-JP" dirty="0">
                <a:latin typeface="Times New Roman" charset="0"/>
                <a:ea typeface="MS PGothic" charset="-128"/>
              </a:rPr>
              <a:t>s vital signs every 15 minutes.</a:t>
            </a:r>
          </a:p>
          <a:p>
            <a:r>
              <a:rPr lang="en-US" altLang="en-US" dirty="0">
                <a:latin typeface="Times New Roman" charset="0"/>
                <a:ea typeface="MS PGothic" charset="-128"/>
              </a:rPr>
              <a:t>       b.    Recheck an unstable patient</a:t>
            </a:r>
            <a:r>
              <a:rPr lang="ja-JP" altLang="en-US" dirty="0">
                <a:latin typeface="Times New Roman" charset="0"/>
                <a:ea typeface="MS PGothic" charset="-128"/>
              </a:rPr>
              <a:t>’</a:t>
            </a:r>
            <a:r>
              <a:rPr lang="en-US" altLang="ja-JP" dirty="0">
                <a:latin typeface="Times New Roman" charset="0"/>
                <a:ea typeface="MS PGothic" charset="-128"/>
              </a:rPr>
              <a:t>s vital signs every 5 minutes.</a:t>
            </a:r>
          </a:p>
          <a:p>
            <a:r>
              <a:rPr lang="en-US" altLang="en-US" dirty="0">
                <a:latin typeface="Times New Roman" charset="0"/>
                <a:ea typeface="MS PGothic" charset="-128"/>
              </a:rPr>
              <a:t>3.    Contact the receiving hospital.</a:t>
            </a:r>
          </a:p>
          <a:p>
            <a:r>
              <a:rPr lang="en-US" altLang="en-US" dirty="0">
                <a:latin typeface="Times New Roman" charset="0"/>
                <a:ea typeface="MS PGothic" charset="-128"/>
              </a:rPr>
              <a:t>4.    Do not abandon the patient emotionally.</a:t>
            </a:r>
          </a:p>
          <a:p>
            <a:r>
              <a:rPr lang="en-US" altLang="en-US" dirty="0">
                <a:latin typeface="Times New Roman" charset="0"/>
                <a:ea typeface="MS PGothic" charset="-128"/>
              </a:rPr>
              <a:t>       a.    Be aware of the patient</a:t>
            </a:r>
            <a:r>
              <a:rPr lang="ja-JP" altLang="en-US" dirty="0">
                <a:latin typeface="Times New Roman" charset="0"/>
                <a:ea typeface="MS PGothic" charset="-128"/>
              </a:rPr>
              <a:t>’</a:t>
            </a:r>
            <a:r>
              <a:rPr lang="en-US" altLang="ja-JP" dirty="0">
                <a:latin typeface="Times New Roman" charset="0"/>
                <a:ea typeface="MS PGothic" charset="-128"/>
              </a:rPr>
              <a:t>s level of need.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5.   Use common sense and defensive driving techniques at all times. </a:t>
            </a:r>
          </a:p>
          <a:p>
            <a:endParaRPr lang="en-US"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687DE9-0645-DA43-9379-90FD8C1B3FD7}"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250508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The delivery phase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Inform dispatch as soon as you arrive at the hospital.</a:t>
            </a:r>
          </a:p>
          <a:p>
            <a:r>
              <a:rPr lang="en-US" altLang="en-US" dirty="0">
                <a:latin typeface="Times New Roman" charset="0"/>
                <a:ea typeface="MS PGothic" charset="-128"/>
              </a:rPr>
              <a:t>        2.   Report your arrival to the triage nurse or other arrival personnel.</a:t>
            </a:r>
          </a:p>
          <a:p>
            <a:r>
              <a:rPr lang="en-US" altLang="en-US" dirty="0">
                <a:latin typeface="Times New Roman" charset="0"/>
                <a:ea typeface="MS PGothic" charset="-128"/>
              </a:rPr>
              <a:t>        3.   Physically transfer the patient.</a:t>
            </a:r>
          </a:p>
          <a:p>
            <a:r>
              <a:rPr lang="en-US" altLang="en-US" dirty="0">
                <a:latin typeface="Times New Roman" charset="0"/>
                <a:ea typeface="MS PGothic" charset="-128"/>
              </a:rPr>
              <a:t>        4.   Present a complete verbal report.</a:t>
            </a:r>
          </a:p>
          <a:p>
            <a:r>
              <a:rPr lang="en-US" altLang="en-US" dirty="0">
                <a:latin typeface="Times New Roman" charset="0"/>
                <a:ea typeface="MS PGothic" charset="-128"/>
              </a:rPr>
              <a:t>        5.   Complete a detailed patient care report.</a:t>
            </a:r>
          </a:p>
          <a:p>
            <a:r>
              <a:rPr lang="en-US" altLang="en-US" dirty="0">
                <a:latin typeface="Times New Roman" charset="0"/>
                <a:ea typeface="MS PGothic" charset="-128"/>
              </a:rPr>
              <a:t>        6.   Restock items used during the call.</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7BC60F-EC89-0941-96A3-737F38A67C9D}" type="slidenum">
              <a:rPr lang="en-US" altLang="en-US" sz="1200"/>
              <a:pPr eaLnBrk="1" hangingPunct="1"/>
              <a:t>36</a:t>
            </a:fld>
            <a:endParaRPr lang="en-US" altLang="en-US" sz="1200" dirty="0"/>
          </a:p>
        </p:txBody>
      </p:sp>
    </p:spTree>
    <p:extLst>
      <p:ext uri="{BB962C8B-B14F-4D97-AF65-F5344CB8AC3E}">
        <p14:creationId xmlns:p14="http://schemas.microsoft.com/office/powerpoint/2010/main" val="2018499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En route to the station</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Inform dispatch whether you are in service and where you are going.</a:t>
            </a:r>
          </a:p>
          <a:p>
            <a:r>
              <a:rPr lang="en-US" altLang="en-US" dirty="0">
                <a:latin typeface="Times New Roman" charset="0"/>
                <a:ea typeface="MS PGothic" charset="-128"/>
              </a:rPr>
              <a:t>      2.    As soon as you are back at the station:</a:t>
            </a:r>
          </a:p>
          <a:p>
            <a:r>
              <a:rPr lang="en-US" altLang="en-US" dirty="0">
                <a:latin typeface="Times New Roman" charset="0"/>
                <a:ea typeface="MS PGothic" charset="-128"/>
              </a:rPr>
              <a:t>             a.    Clean and disinfect ambulance and equipment, if not already done at the hospital.</a:t>
            </a:r>
          </a:p>
          <a:p>
            <a:r>
              <a:rPr lang="en-US" altLang="en-US" dirty="0">
                <a:latin typeface="Times New Roman" charset="0"/>
                <a:ea typeface="MS PGothic" charset="-128"/>
              </a:rPr>
              <a:t>             b.    Restock supplies, if not already done at the hospital.</a:t>
            </a: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414194-500F-9343-9356-48D3BC984B47}"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116109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The postrun phase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Complete and file any additional reports and again inform dispatch of your status, location, and availability.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2.    This is an appropriate time to debrief following the call.</a:t>
            </a:r>
          </a:p>
          <a:p>
            <a:r>
              <a:rPr lang="en-US" altLang="en-US" dirty="0">
                <a:latin typeface="Times New Roman" charset="0"/>
                <a:ea typeface="MS PGothic" charset="-128"/>
              </a:rPr>
              <a:t>       3.    Perform routine ambulance inspections and refuel the vehicle.</a:t>
            </a: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803CFF-FF7B-834E-8594-0C6B0AC19E9D}"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84709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Key terms:</a:t>
            </a:r>
          </a:p>
          <a:p>
            <a:r>
              <a:rPr lang="en-US" altLang="en-US" dirty="0">
                <a:latin typeface="Times New Roman" charset="0"/>
                <a:ea typeface="MS PGothic" charset="-128"/>
              </a:rPr>
              <a:t>       a.    Cleaning: the process of removing dirt, dust, blood, or other visible contaminants from a surface or equipment</a:t>
            </a:r>
          </a:p>
          <a:p>
            <a:r>
              <a:rPr lang="en-US" altLang="en-US" dirty="0">
                <a:latin typeface="Times New Roman" charset="0"/>
                <a:ea typeface="MS PGothic" charset="-128"/>
              </a:rPr>
              <a:t>       b.    Disinfection: the killing of pathogenic agents by directly applying a chemical made for that purpose to a surface or equipment</a:t>
            </a:r>
          </a:p>
          <a:p>
            <a:r>
              <a:rPr lang="en-US" altLang="en-US" dirty="0">
                <a:latin typeface="Times New Roman" charset="0"/>
                <a:ea typeface="MS PGothic" charset="-128"/>
              </a:rPr>
              <a:t>       c.    High-level disinfection: the killing of pathogenic agents by the use of potent means of disinfection</a:t>
            </a:r>
          </a:p>
          <a:p>
            <a:r>
              <a:rPr lang="en-US" altLang="en-US" dirty="0">
                <a:latin typeface="Times New Roman" charset="0"/>
                <a:ea typeface="MS PGothic" charset="-128"/>
              </a:rPr>
              <a:t>       d.    Sterilization: a process, such as the use of heat, that removes all microbial contamination</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2860ABC-A2E5-3649-A870-327B3C77DCE0}"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306898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After each call, perform the following regimen:</a:t>
            </a:r>
          </a:p>
          <a:p>
            <a:r>
              <a:rPr lang="en-US" altLang="en-US" dirty="0">
                <a:latin typeface="Times New Roman" charset="0"/>
                <a:ea typeface="MS PGothic" charset="-128"/>
              </a:rPr>
              <a:t>       a.    Strip used linens from the stretcher and place them in a plastic bag or designated receptacle.</a:t>
            </a:r>
          </a:p>
          <a:p>
            <a:r>
              <a:rPr lang="en-US" altLang="en-US" dirty="0">
                <a:latin typeface="Times New Roman" charset="0"/>
                <a:ea typeface="MS PGothic" charset="-128"/>
              </a:rPr>
              <a:t>       b.    Discard medical waste (eg, disposable equipment used for patient care during the call) in an appropriate receptacle.</a:t>
            </a:r>
          </a:p>
          <a:p>
            <a:r>
              <a:rPr lang="en-US" altLang="en-US" dirty="0">
                <a:latin typeface="Times New Roman" charset="0"/>
                <a:ea typeface="MS PGothic" charset="-128"/>
              </a:rPr>
              <a:t>       c.    Wash contaminated areas with soap and water.</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FD4FAB-C12A-194F-954D-CC9B7DBD153B}" type="slidenum">
              <a:rPr lang="en-US" altLang="en-US" sz="1200"/>
              <a:pPr eaLnBrk="1" hangingPunct="1"/>
              <a:t>40</a:t>
            </a:fld>
            <a:endParaRPr lang="en-US" altLang="en-US" sz="1200" dirty="0"/>
          </a:p>
        </p:txBody>
      </p:sp>
    </p:spTree>
    <p:extLst>
      <p:ext uri="{BB962C8B-B14F-4D97-AF65-F5344CB8AC3E}">
        <p14:creationId xmlns:p14="http://schemas.microsoft.com/office/powerpoint/2010/main" val="57868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i="1" dirty="0">
              <a:latin typeface="Times New Roman" charset="0"/>
              <a:ea typeface="MS PGothic" charset="-128"/>
            </a:endParaRPr>
          </a:p>
          <a:p>
            <a:r>
              <a:rPr lang="en-US" altLang="en-US" dirty="0">
                <a:latin typeface="Times New Roman" charset="0"/>
                <a:ea typeface="MS PGothic" charset="-128"/>
              </a:rPr>
              <a:t>Infectious Diseases</a:t>
            </a:r>
          </a:p>
          <a:p>
            <a:r>
              <a:rPr lang="en-US" altLang="en-US" dirty="0">
                <a:latin typeface="Times New Roman" charset="0"/>
                <a:ea typeface="MS PGothic" charset="-128"/>
              </a:rPr>
              <a:t>• Awareness of</a:t>
            </a:r>
          </a:p>
          <a:p>
            <a:r>
              <a:rPr lang="en-US" altLang="en-US" dirty="0">
                <a:latin typeface="Times New Roman" charset="0"/>
                <a:ea typeface="MS PGothic" charset="-128"/>
              </a:rPr>
              <a:t>   • How to decontaminate equipment after treating a patient </a:t>
            </a:r>
          </a:p>
          <a:p>
            <a:r>
              <a:rPr lang="en-US" altLang="en-US" dirty="0">
                <a:latin typeface="Times New Roman" charset="0"/>
                <a:ea typeface="MS PGothic" charset="-128"/>
              </a:rPr>
              <a:t>   • How to decontaminate the ambulance and equipment after treating a patient </a:t>
            </a:r>
          </a:p>
          <a:p>
            <a:endParaRPr lang="en-US" altLang="en-US" b="1" dirty="0">
              <a:latin typeface="Times New Roman" charset="0"/>
              <a:ea typeface="MS PGothic"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E33A39-3D7A-7D4F-B4B2-C0D887747EFA}" type="slidenum">
              <a:rPr lang="en-US" altLang="en-US" sz="1200"/>
              <a:pPr eaLnBrk="1" hangingPunct="1"/>
              <a:t>5</a:t>
            </a:fld>
            <a:endParaRPr lang="en-US" altLang="en-US" sz="1200" dirty="0"/>
          </a:p>
        </p:txBody>
      </p:sp>
    </p:spTree>
    <p:extLst>
      <p:ext uri="{BB962C8B-B14F-4D97-AF65-F5344CB8AC3E}">
        <p14:creationId xmlns:p14="http://schemas.microsoft.com/office/powerpoint/2010/main" val="209971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Disinfect all nondisposable equipment used for patient care during the call.</a:t>
            </a:r>
          </a:p>
          <a:p>
            <a:r>
              <a:rPr lang="en-US" altLang="en-US" dirty="0">
                <a:latin typeface="Times New Roman" charset="0"/>
                <a:ea typeface="MS PGothic" charset="-128"/>
              </a:rPr>
              <a:t>e.    Clean the stretcher with an EPA-registered germicidal/virucidal solution or bleach and water at 1:100 dilution.</a:t>
            </a:r>
          </a:p>
          <a:p>
            <a:r>
              <a:rPr lang="en-US" altLang="en-US" dirty="0">
                <a:latin typeface="Times New Roman" charset="0"/>
                <a:ea typeface="MS PGothic" charset="-128"/>
              </a:rPr>
              <a:t>f.     Clean spillage or other contamination with the same germicidal/virucidal solution or bleach/water solution.</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4379A2-C50F-C54E-81BE-667A642A50F7}" type="slidenum">
              <a:rPr lang="en-US" altLang="en-US" sz="1200"/>
              <a:pPr eaLnBrk="1" hangingPunct="1"/>
              <a:t>41</a:t>
            </a:fld>
            <a:endParaRPr lang="en-US" altLang="en-US" sz="1200" dirty="0"/>
          </a:p>
        </p:txBody>
      </p:sp>
    </p:spTree>
    <p:extLst>
      <p:ext uri="{BB962C8B-B14F-4D97-AF65-F5344CB8AC3E}">
        <p14:creationId xmlns:p14="http://schemas.microsoft.com/office/powerpoint/2010/main" val="2137563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Defensive Ambulance Driving Techniques</a:t>
            </a:r>
          </a:p>
          <a:p>
            <a:pPr marL="228600" indent="-228600">
              <a:buAutoNum type="alphaUcPeriod"/>
            </a:pPr>
            <a:r>
              <a:rPr lang="en-US" altLang="en-US" dirty="0">
                <a:latin typeface="Times New Roman" charset="0"/>
                <a:ea typeface="MS PGothic" charset="-128"/>
              </a:rPr>
              <a:t> An ambulance involved in a crash delays patient care, at a minimum, and, at worst, may take the lives of the EMTs, other motorists, or pedestrians.</a:t>
            </a:r>
          </a:p>
          <a:p>
            <a:pPr marL="0" indent="0">
              <a:buNone/>
            </a:pPr>
            <a:r>
              <a:rPr lang="en-US" altLang="en-US" dirty="0">
                <a:latin typeface="Times New Roman" charset="0"/>
                <a:ea typeface="MS PGothic" charset="-128"/>
              </a:rPr>
              <a:t>      1.    You are strongly encouraged to participate in a certified defensive driving program before attempting to operate an emergency vehicle.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17636F-6DF3-9F4C-A7AC-9DDEC14CEB51}" type="slidenum">
              <a:rPr lang="en-US" altLang="en-US" sz="1200"/>
              <a:pPr eaLnBrk="1" hangingPunct="1"/>
              <a:t>42</a:t>
            </a:fld>
            <a:endParaRPr lang="en-US" altLang="en-US" sz="1200" dirty="0"/>
          </a:p>
        </p:txBody>
      </p:sp>
    </p:spTree>
    <p:extLst>
      <p:ext uri="{BB962C8B-B14F-4D97-AF65-F5344CB8AC3E}">
        <p14:creationId xmlns:p14="http://schemas.microsoft.com/office/powerpoint/2010/main" val="62695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Driver characteristics</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Physical fitness and alertness are necessary to properly operate an emergency vehicle. You should not be driving if:</a:t>
            </a:r>
          </a:p>
          <a:p>
            <a:r>
              <a:rPr lang="en-US" altLang="en-US" dirty="0">
                <a:latin typeface="Times New Roman" charset="0"/>
                <a:ea typeface="MS PGothic" charset="-128"/>
              </a:rPr>
              <a:t>              a.    You take medications that can cause drowsiness or slow your reaction time.</a:t>
            </a:r>
          </a:p>
          <a:p>
            <a:r>
              <a:rPr lang="en-US" altLang="en-US" dirty="0">
                <a:latin typeface="Times New Roman" charset="0"/>
                <a:ea typeface="MS PGothic" charset="-128"/>
              </a:rPr>
              <a:t>              b.    You have been drinking alcohol.</a:t>
            </a:r>
          </a:p>
          <a:p>
            <a:r>
              <a:rPr lang="en-US" altLang="en-US" dirty="0">
                <a:latin typeface="Times New Roman" charset="0"/>
                <a:ea typeface="MS PGothic" charset="-128"/>
              </a:rPr>
              <a:t>              c.    You have been working long shifts or multiple consecutive shifts.</a:t>
            </a:r>
          </a:p>
          <a:p>
            <a:r>
              <a:rPr lang="en-US" altLang="en-US" dirty="0">
                <a:latin typeface="Times New Roman" charset="0"/>
                <a:ea typeface="MS PGothic" charset="-128"/>
              </a:rPr>
              <a:t>                     i.    Notify your employer if you have worked a shift previously and feel unable to safely operate an emergency vehicle.</a:t>
            </a:r>
          </a:p>
          <a:p>
            <a:r>
              <a:rPr lang="en-US" altLang="en-US" dirty="0">
                <a:latin typeface="Times New Roman" charset="0"/>
                <a:ea typeface="MS PGothic" charset="-128"/>
              </a:rPr>
              <a:t>      </a:t>
            </a:r>
            <a:r>
              <a:rPr lang="en-US" altLang="en-US" baseline="0" dirty="0">
                <a:latin typeface="Times New Roman" charset="0"/>
                <a:ea typeface="MS PGothic" charset="-128"/>
              </a:rPr>
              <a:t> </a:t>
            </a:r>
            <a:r>
              <a:rPr lang="en-US" altLang="en-US" dirty="0">
                <a:latin typeface="Times New Roman" charset="0"/>
                <a:ea typeface="MS PGothic" charset="-128"/>
              </a:rPr>
              <a:t>2.    Emotional maturity and stability are necessary to operate under stress.</a:t>
            </a:r>
          </a:p>
          <a:p>
            <a:r>
              <a:rPr lang="en-US" altLang="en-US" dirty="0">
                <a:latin typeface="Times New Roman" charset="0"/>
                <a:ea typeface="MS PGothic" charset="-128"/>
              </a:rPr>
              <a:t>       3.    You cannot drive in any manner that pleases you simply because you have lights and siren on.</a:t>
            </a:r>
          </a:p>
          <a:p>
            <a:r>
              <a:rPr lang="en-US" altLang="en-US" dirty="0">
                <a:latin typeface="Times New Roman" charset="0"/>
                <a:ea typeface="MS PGothic" charset="-128"/>
              </a:rPr>
              <a:t>       4.    You must operate the vehicle with due regard for the safety of others and preservation of property.</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BFD886-0A95-B047-A16B-ED4B7FA31A72}"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458466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Safe driving practices</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Speed does not save lives; good care does.</a:t>
            </a:r>
          </a:p>
          <a:p>
            <a:r>
              <a:rPr lang="en-US" altLang="en-US" dirty="0">
                <a:latin typeface="Times New Roman" charset="0"/>
                <a:ea typeface="MS PGothic" charset="-128"/>
              </a:rPr>
              <a:t>        2.    All drivers and passengers must wear seat belts and shoulder restraints at all times.</a:t>
            </a:r>
          </a:p>
          <a:p>
            <a:r>
              <a:rPr lang="en-US" altLang="en-US" dirty="0">
                <a:latin typeface="Times New Roman" charset="0"/>
                <a:ea typeface="MS PGothic" charset="-128"/>
              </a:rPr>
              <a:t>               a.    If you remove your seat belt to provide care, fasten it again as soon as possible.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Unrestrained or improperly restrained patients and equipment may become airborne during a collision.</a:t>
            </a:r>
          </a:p>
          <a:p>
            <a:r>
              <a:rPr lang="en-US" altLang="en-US" dirty="0">
                <a:latin typeface="Times New Roman" charset="0"/>
                <a:ea typeface="MS PGothic" charset="-128"/>
              </a:rPr>
              <a:t>        3.    Become familiar with how your emergency vehicle accelerates, corners, sways, and stops under various conditions.</a:t>
            </a:r>
          </a:p>
          <a:p>
            <a:r>
              <a:rPr lang="en-US" altLang="en-US" dirty="0">
                <a:latin typeface="Times New Roman" charset="0"/>
                <a:ea typeface="MS PGothic" charset="-128"/>
              </a:rPr>
              <a:t>        4.    In a multilane highway, stay in the extreme left-hand (fast) lane, allowing other motorists to move over to the right lane when they see or hear you approach.</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29DBF2-4BD9-944F-A62C-2E3F8E778B00}"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066101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Siren risk–benefit analysis</a:t>
            </a:r>
          </a:p>
          <a:p>
            <a:r>
              <a:rPr lang="en-US" altLang="en-US" dirty="0">
                <a:latin typeface="Times New Roman" charset="0"/>
                <a:ea typeface="MS PGothic" charset="-128"/>
              </a:rPr>
              <a:t>       a.    The decision to activate the emergency lights and siren will depend on several factors:</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Local protocols</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Patient condition</a:t>
            </a:r>
          </a:p>
          <a:p>
            <a:r>
              <a:rPr lang="en-US" altLang="en-US" dirty="0">
                <a:latin typeface="Times New Roman" charset="0"/>
                <a:ea typeface="MS PGothic" charset="-128"/>
              </a:rPr>
              <a:t>              iii.  Anticipated clinical outcome of the patient</a:t>
            </a:r>
          </a:p>
          <a:p>
            <a:r>
              <a:rPr lang="en-US" sz="1200" kern="1200" dirty="0">
                <a:solidFill>
                  <a:schemeClr val="tx1"/>
                </a:solidFill>
                <a:effectLst/>
                <a:latin typeface="Times New Roman" pitchFamily="18" charset="0"/>
                <a:ea typeface="MS PGothic" pitchFamily="34" charset="-128"/>
                <a:cs typeface="MS PGothic" charset="0"/>
              </a:rPr>
              <a:t>       b.   Consider the patient’s condition before activating emergency lights.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Emergency lights and siren noise may increase the patient’s anxiety level.</a:t>
            </a:r>
            <a:endParaRPr lang="en-US"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2C4287-B648-4641-B857-779F3C156704}"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516919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Driver anticipation</a:t>
            </a:r>
          </a:p>
          <a:p>
            <a:r>
              <a:rPr lang="en-US" altLang="en-US" dirty="0">
                <a:latin typeface="Times New Roman" charset="0"/>
                <a:ea typeface="MS PGothic" charset="-128"/>
              </a:rPr>
              <a:t>       a.    Always assume that motorists around your vehicle have not heard your siren/public address system or seen you until proven otherwise by their actions.</a:t>
            </a:r>
          </a:p>
          <a:p>
            <a:r>
              <a:rPr lang="en-US" altLang="en-US" dirty="0">
                <a:latin typeface="Times New Roman" charset="0"/>
                <a:ea typeface="MS PGothic" charset="-128"/>
              </a:rPr>
              <a:t>       b.    Look at the direction of the other vehicle</a:t>
            </a:r>
            <a:r>
              <a:rPr lang="ja-JP" altLang="en-US" dirty="0">
                <a:latin typeface="Times New Roman" charset="0"/>
                <a:ea typeface="MS PGothic" charset="-128"/>
              </a:rPr>
              <a:t>’</a:t>
            </a:r>
            <a:r>
              <a:rPr lang="en-US" altLang="ja-JP" dirty="0">
                <a:latin typeface="Times New Roman" charset="0"/>
                <a:ea typeface="MS PGothic" charset="-128"/>
              </a:rPr>
              <a:t>s front tires to get an early indication of which way it will turn.</a:t>
            </a:r>
          </a:p>
          <a:p>
            <a:r>
              <a:rPr lang="en-US" altLang="en-US" dirty="0">
                <a:latin typeface="Times New Roman" charset="0"/>
                <a:ea typeface="MS PGothic" charset="-128"/>
              </a:rPr>
              <a:t>       c.    Always drive defensively.</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C80C66-9555-1D40-B6B5-9359022B50FF}" type="slidenum">
              <a:rPr lang="en-US" altLang="en-US" sz="1200"/>
              <a:pPr eaLnBrk="1" hangingPunct="1"/>
              <a:t>46</a:t>
            </a:fld>
            <a:endParaRPr lang="en-US" altLang="en-US" sz="1200" dirty="0"/>
          </a:p>
        </p:txBody>
      </p:sp>
    </p:spTree>
    <p:extLst>
      <p:ext uri="{BB962C8B-B14F-4D97-AF65-F5344CB8AC3E}">
        <p14:creationId xmlns:p14="http://schemas.microsoft.com/office/powerpoint/2010/main" val="2084183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Cushion of safety</a:t>
            </a:r>
          </a:p>
          <a:p>
            <a:r>
              <a:rPr lang="en-US" altLang="en-US" dirty="0">
                <a:latin typeface="Times New Roman" charset="0"/>
                <a:ea typeface="MS PGothic" charset="-128"/>
              </a:rPr>
              <a:t>       a.    Maintain a safe following distance from the vehicles in front of you and try to avoid being tailgated from behind.</a:t>
            </a:r>
          </a:p>
          <a:p>
            <a:r>
              <a:rPr lang="en-US" altLang="en-US" dirty="0">
                <a:latin typeface="Times New Roman" charset="0"/>
                <a:ea typeface="MS PGothic" charset="-128"/>
              </a:rPr>
              <a:t>       b.    Ensure that the blind spots in your vehicle</a:t>
            </a:r>
            <a:r>
              <a:rPr lang="ja-JP" altLang="en-US" dirty="0">
                <a:latin typeface="Times New Roman" charset="0"/>
                <a:ea typeface="MS PGothic" charset="-128"/>
              </a:rPr>
              <a:t>’</a:t>
            </a:r>
            <a:r>
              <a:rPr lang="en-US" altLang="ja-JP" dirty="0">
                <a:latin typeface="Times New Roman" charset="0"/>
                <a:ea typeface="MS PGothic" charset="-128"/>
              </a:rPr>
              <a:t>s mirrors do not prevent you from seeing vehicles or pedestrians on either side of the ambulance.</a:t>
            </a:r>
          </a:p>
          <a:p>
            <a:r>
              <a:rPr lang="en-US" altLang="en-US" dirty="0">
                <a:latin typeface="Times New Roman" charset="0"/>
                <a:ea typeface="MS PGothic" charset="-128"/>
              </a:rPr>
              <a:t>       c.    To distance yourself from a tailgater, slow down or contact the local police.</a:t>
            </a:r>
          </a:p>
          <a:p>
            <a:r>
              <a:rPr lang="en-US" altLang="en-US" dirty="0">
                <a:latin typeface="Times New Roman" charset="0"/>
                <a:ea typeface="MS PGothic" charset="-128"/>
              </a:rPr>
              <a:t>       d.    Never get out of the ambulance to confront a driver.</a:t>
            </a:r>
          </a:p>
          <a:p>
            <a:r>
              <a:rPr lang="en-US" altLang="en-US" dirty="0">
                <a:latin typeface="Times New Roman" charset="0"/>
                <a:ea typeface="MS PGothic" charset="-128"/>
              </a:rPr>
              <a:t>       e.    Three blind spots around the ambulance:</a:t>
            </a:r>
          </a:p>
          <a:p>
            <a:r>
              <a:rPr lang="en-US" altLang="en-US" dirty="0">
                <a:latin typeface="Times New Roman" charset="0"/>
                <a:ea typeface="MS PGothic" charset="-128"/>
              </a:rPr>
              <a:t>              i.    Rearview mirror creates a blind spot in front of driver</a:t>
            </a:r>
          </a:p>
          <a:p>
            <a:r>
              <a:rPr lang="en-US" altLang="en-US" dirty="0">
                <a:latin typeface="Times New Roman" charset="0"/>
                <a:ea typeface="MS PGothic" charset="-128"/>
              </a:rPr>
              <a:t>              ii.   Rear of vehicle cannot be seen fully through the mirror</a:t>
            </a:r>
          </a:p>
          <a:p>
            <a:r>
              <a:rPr lang="en-US" altLang="en-US" dirty="0">
                <a:latin typeface="Times New Roman" charset="0"/>
                <a:ea typeface="MS PGothic" charset="-128"/>
              </a:rPr>
              <a:t>              iii.  Side of the vehicle</a:t>
            </a:r>
          </a:p>
          <a:p>
            <a:r>
              <a:rPr lang="en-US" altLang="en-US" dirty="0">
                <a:latin typeface="Times New Roman" charset="0"/>
                <a:ea typeface="MS PGothic" charset="-128"/>
              </a:rPr>
              <a:t>       f.    Scan your mirrors frequently for any new hazards and use a spotter and predetermined hand signals when backing up an ambulance.</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A7E8C0-6DDF-D546-99A4-6B8EB9364063}"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2732763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Excessive speed</a:t>
            </a:r>
          </a:p>
          <a:p>
            <a:r>
              <a:rPr lang="en-US" altLang="en-US" dirty="0">
                <a:latin typeface="Times New Roman" charset="0"/>
                <a:ea typeface="MS PGothic" charset="-128"/>
              </a:rPr>
              <a:t>       a.    Unnecessary,</a:t>
            </a:r>
            <a:r>
              <a:rPr lang="en-US" altLang="en-US" baseline="0" dirty="0">
                <a:latin typeface="Times New Roman" charset="0"/>
                <a:ea typeface="MS PGothic" charset="-128"/>
              </a:rPr>
              <a:t> </a:t>
            </a:r>
            <a:r>
              <a:rPr lang="en-US" altLang="en-US" dirty="0">
                <a:latin typeface="Times New Roman" charset="0"/>
                <a:ea typeface="MS PGothic" charset="-128"/>
              </a:rPr>
              <a:t>dangerous, and does not increase the patient</a:t>
            </a:r>
            <a:r>
              <a:rPr lang="ja-JP" altLang="en-US" dirty="0">
                <a:latin typeface="Times New Roman" charset="0"/>
                <a:ea typeface="MS PGothic" charset="-128"/>
              </a:rPr>
              <a:t>’</a:t>
            </a:r>
            <a:r>
              <a:rPr lang="en-US" altLang="ja-JP" dirty="0">
                <a:latin typeface="Times New Roman" charset="0"/>
                <a:ea typeface="MS PGothic" charset="-128"/>
              </a:rPr>
              <a:t>s chance of survival.</a:t>
            </a:r>
          </a:p>
          <a:p>
            <a:r>
              <a:rPr lang="en-US" altLang="en-US" dirty="0">
                <a:latin typeface="Times New Roman" charset="0"/>
                <a:ea typeface="MS PGothic" charset="-128"/>
              </a:rPr>
              <a:t>       b.    Makes it difficult for EMTs to provide care in the patient compartment</a:t>
            </a:r>
          </a:p>
          <a:p>
            <a:r>
              <a:rPr lang="en-US" altLang="en-US" dirty="0">
                <a:latin typeface="Times New Roman" charset="0"/>
                <a:ea typeface="MS PGothic" charset="-128"/>
              </a:rPr>
              <a:t>       c.    Hinders the driver</a:t>
            </a:r>
            <a:r>
              <a:rPr lang="ja-JP" altLang="en-US" dirty="0">
                <a:latin typeface="Times New Roman" charset="0"/>
                <a:ea typeface="MS PGothic" charset="-128"/>
              </a:rPr>
              <a:t>’</a:t>
            </a:r>
            <a:r>
              <a:rPr lang="en-US" altLang="ja-JP" dirty="0">
                <a:latin typeface="Times New Roman" charset="0"/>
                <a:ea typeface="MS PGothic" charset="-128"/>
              </a:rPr>
              <a:t>s reaction time</a:t>
            </a:r>
          </a:p>
          <a:p>
            <a:r>
              <a:rPr lang="en-US" altLang="en-US" dirty="0">
                <a:latin typeface="Times New Roman" charset="0"/>
                <a:ea typeface="MS PGothic" charset="-128"/>
              </a:rPr>
              <a:t>       d.    Increases the time and distance needed to stop the ambulance</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F5BF33-44EC-6E45-9C1D-0CBA7F2AF833}" type="slidenum">
              <a:rPr lang="en-US" altLang="en-US" sz="1200"/>
              <a:pPr eaLnBrk="1" hangingPunct="1"/>
              <a:t>48</a:t>
            </a:fld>
            <a:endParaRPr lang="en-US" altLang="en-US" sz="1200" dirty="0"/>
          </a:p>
        </p:txBody>
      </p:sp>
    </p:spTree>
    <p:extLst>
      <p:ext uri="{BB962C8B-B14F-4D97-AF65-F5344CB8AC3E}">
        <p14:creationId xmlns:p14="http://schemas.microsoft.com/office/powerpoint/2010/main" val="281593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Siren syndrome</a:t>
            </a:r>
          </a:p>
          <a:p>
            <a:r>
              <a:rPr lang="en-US" altLang="en-US" dirty="0">
                <a:latin typeface="Times New Roman" charset="0"/>
                <a:ea typeface="MS PGothic" charset="-128"/>
              </a:rPr>
              <a:t>        a.    Causes drivers to drive faster in the presence of siren, due to increased anxiety</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Although a siren signifies a request for drivers to yield the right-of-way, drivers do not always do so.</a:t>
            </a:r>
          </a:p>
          <a:p>
            <a:r>
              <a:rPr lang="en-US" altLang="en-US" dirty="0">
                <a:latin typeface="Times New Roman" charset="0"/>
                <a:ea typeface="MS PGothic" charset="-128"/>
              </a:rPr>
              <a:t>10.   Vehicle size and distance judgment</a:t>
            </a: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Vehicle length and width are critical factors when maneuvering, driving, and parking an emergency vehicle.</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Preventable accidents often occur when the vehicle is backing up.</a:t>
            </a:r>
          </a:p>
          <a:p>
            <a:r>
              <a:rPr lang="en-US" sz="1200" kern="1200" dirty="0">
                <a:solidFill>
                  <a:schemeClr val="tx1"/>
                </a:solidFill>
                <a:effectLst/>
                <a:latin typeface="Times New Roman" pitchFamily="18" charset="0"/>
                <a:ea typeface="MS PGothic" pitchFamily="34" charset="-128"/>
                <a:cs typeface="MS PGothic" charset="0"/>
              </a:rPr>
              <a:t>                i.	Always use someone outside the ambulance as a ground guide when you are backing up to avoid any incidents.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c.</a:t>
            </a:r>
            <a:r>
              <a:rPr lang="en-US" sz="1200" kern="1200" dirty="0">
                <a:solidFill>
                  <a:schemeClr val="tx1"/>
                </a:solidFill>
                <a:effectLst/>
                <a:latin typeface="Times New Roman" pitchFamily="18" charset="0"/>
                <a:ea typeface="MS PGothic" pitchFamily="34" charset="-128"/>
                <a:cs typeface="MS PGothic" charset="0"/>
              </a:rPr>
              <a:t>   Vehicle size and weight greatly influence braking and stopping distances.</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881F04-34D3-584C-AE82-D600D2294432}"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828959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11.    Road positioning and cornering</a:t>
            </a:r>
          </a:p>
          <a:p>
            <a:r>
              <a:rPr lang="en-US" altLang="en-US" dirty="0">
                <a:latin typeface="Times New Roman" charset="0"/>
                <a:ea typeface="MS PGothic" charset="-128"/>
              </a:rPr>
              <a:t>         a.    Road position means the position of the vehicle on the roadway relative to the inside or outside edge of the paved surface.</a:t>
            </a:r>
          </a:p>
          <a:p>
            <a:r>
              <a:rPr lang="en-US" altLang="en-US" dirty="0">
                <a:latin typeface="Times New Roman" charset="0"/>
                <a:ea typeface="MS PGothic" charset="-128"/>
              </a:rPr>
              <a:t>         b.    To keep the ambulance in the proper lane when turning a corner, enter high in the lane (to the outside) and exit low (to the inside).</a:t>
            </a: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05465D-2EB3-4446-B61D-08EF23BFEB32}" type="slidenum">
              <a:rPr lang="en-US" altLang="en-US" sz="1200"/>
              <a:pPr eaLnBrk="1" hangingPunct="1"/>
              <a:t>50</a:t>
            </a:fld>
            <a:endParaRPr lang="en-US" altLang="en-US" sz="1200" dirty="0"/>
          </a:p>
        </p:txBody>
      </p:sp>
    </p:spTree>
    <p:extLst>
      <p:ext uri="{BB962C8B-B14F-4D97-AF65-F5344CB8AC3E}">
        <p14:creationId xmlns:p14="http://schemas.microsoft.com/office/powerpoint/2010/main" val="23371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a:buFontTx/>
              <a:buAutoNum type="romanUcPeriod"/>
            </a:pPr>
            <a:r>
              <a:rPr lang="en-US" altLang="en-US" dirty="0">
                <a:latin typeface="Times New Roman" charset="0"/>
                <a:ea typeface="MS PGothic" charset="-128"/>
              </a:rPr>
              <a:t>Introduction</a:t>
            </a:r>
          </a:p>
          <a:p>
            <a:r>
              <a:rPr lang="en-US" altLang="en-US" dirty="0">
                <a:latin typeface="Times New Roman" charset="0"/>
                <a:ea typeface="MS PGothic" charset="-128"/>
              </a:rPr>
              <a:t>A.    Today</a:t>
            </a:r>
            <a:r>
              <a:rPr lang="ja-JP" altLang="en-US" dirty="0">
                <a:latin typeface="Times New Roman" charset="0"/>
                <a:ea typeface="MS PGothic" charset="-128"/>
              </a:rPr>
              <a:t>’</a:t>
            </a:r>
            <a:r>
              <a:rPr lang="en-US" altLang="ja-JP" dirty="0">
                <a:latin typeface="Times New Roman" charset="0"/>
                <a:ea typeface="MS PGothic" charset="-128"/>
              </a:rPr>
              <a:t>s ambulances are stocked with standard medical supplies, and many are equipped with state-of-the-art technology that can transmit data directly to the emergency department.</a:t>
            </a:r>
            <a:endParaRPr lang="en-US" altLang="ja-JP" b="1" i="1" dirty="0">
              <a:latin typeface="Times New Roman" charset="0"/>
              <a:ea typeface="MS PGothic" charset="-128"/>
            </a:endParaRPr>
          </a:p>
          <a:p>
            <a:r>
              <a:rPr lang="en-US" altLang="en-US" dirty="0">
                <a:latin typeface="Times New Roman" charset="0"/>
                <a:ea typeface="MS PGothic" charset="-128"/>
              </a:rPr>
              <a:t>B.    Today</a:t>
            </a:r>
            <a:r>
              <a:rPr lang="ja-JP" altLang="en-US" dirty="0">
                <a:latin typeface="Times New Roman" charset="0"/>
                <a:ea typeface="MS PGothic" charset="-128"/>
              </a:rPr>
              <a:t>’</a:t>
            </a:r>
            <a:r>
              <a:rPr lang="en-US" altLang="ja-JP" dirty="0">
                <a:latin typeface="Times New Roman" charset="0"/>
                <a:ea typeface="MS PGothic" charset="-128"/>
              </a:rPr>
              <a:t>s emphasis on rapid response places the EMT in greater danger while driving to calls.</a:t>
            </a:r>
            <a:endParaRPr lang="en-US" altLang="ja-JP" b="1" i="1" dirty="0">
              <a:latin typeface="Times New Roman" charset="0"/>
              <a:ea typeface="MS PGothic" charset="-128"/>
            </a:endParaRPr>
          </a:p>
          <a:p>
            <a:r>
              <a:rPr lang="en-US" altLang="en-US" dirty="0">
                <a:latin typeface="Times New Roman" charset="0"/>
                <a:ea typeface="MS PGothic" charset="-128"/>
              </a:rPr>
              <a:t>	</a:t>
            </a:r>
            <a:endParaRPr lang="en-US" altLang="en-US" b="1" i="1" dirty="0">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B6276F-4FD8-994D-A8C2-C37431BBBDFA}" type="slidenum">
              <a:rPr lang="en-US" altLang="en-US" sz="1200"/>
              <a:pPr eaLnBrk="1" hangingPunct="1"/>
              <a:t>6</a:t>
            </a:fld>
            <a:endParaRPr lang="en-US" altLang="en-US" sz="1200" dirty="0"/>
          </a:p>
        </p:txBody>
      </p:sp>
    </p:spTree>
    <p:extLst>
      <p:ext uri="{BB962C8B-B14F-4D97-AF65-F5344CB8AC3E}">
        <p14:creationId xmlns:p14="http://schemas.microsoft.com/office/powerpoint/2010/main" val="676057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12.    Weather and road conditions</a:t>
            </a:r>
          </a:p>
          <a:p>
            <a:r>
              <a:rPr lang="en-US" altLang="en-US" dirty="0">
                <a:latin typeface="Times New Roman" charset="0"/>
                <a:ea typeface="MS PGothic" charset="-128"/>
              </a:rPr>
              <a:t>         a.    Ambulances have a longer braking time and stopping distance.</a:t>
            </a:r>
          </a:p>
          <a:p>
            <a:r>
              <a:rPr lang="en-US" altLang="en-US" dirty="0">
                <a:latin typeface="Times New Roman" charset="0"/>
                <a:ea typeface="MS PGothic" charset="-128"/>
              </a:rPr>
              <a:t>         b.    The weight of the ambulance is unevenly distributed, which makes it more prone to roll over.</a:t>
            </a:r>
          </a:p>
          <a:p>
            <a:r>
              <a:rPr lang="en-US" altLang="en-US" dirty="0">
                <a:latin typeface="Times New Roman" charset="0"/>
                <a:ea typeface="MS PGothic" charset="-128"/>
              </a:rPr>
              <a:t>         c.    Be alert to changing weather, road, and driving conditions.</a:t>
            </a:r>
          </a:p>
          <a:p>
            <a:r>
              <a:rPr lang="en-US" altLang="en-US" dirty="0">
                <a:latin typeface="Times New Roman" charset="0"/>
                <a:ea typeface="MS PGothic" charset="-128"/>
              </a:rPr>
              <a:t>         d.    Hydroplaning</a:t>
            </a:r>
          </a:p>
          <a:p>
            <a:r>
              <a:rPr lang="en-US" altLang="en-US" dirty="0">
                <a:latin typeface="Times New Roman" charset="0"/>
                <a:ea typeface="MS PGothic" charset="-128"/>
              </a:rPr>
              <a:t>                i.    At speeds of greater than 30 mph, a tire may lift off the road as water </a:t>
            </a:r>
            <a:r>
              <a:rPr lang="ja-JP" altLang="en-US" dirty="0">
                <a:latin typeface="Times New Roman" charset="0"/>
                <a:ea typeface="MS PGothic" charset="-128"/>
              </a:rPr>
              <a:t>“</a:t>
            </a:r>
            <a:r>
              <a:rPr lang="en-US" altLang="ja-JP" dirty="0">
                <a:latin typeface="Times New Roman" charset="0"/>
                <a:ea typeface="MS PGothic" charset="-128"/>
              </a:rPr>
              <a:t>piles up</a:t>
            </a:r>
            <a:r>
              <a:rPr lang="ja-JP" altLang="en-US" dirty="0">
                <a:latin typeface="Times New Roman" charset="0"/>
                <a:ea typeface="MS PGothic" charset="-128"/>
              </a:rPr>
              <a:t>”</a:t>
            </a:r>
            <a:r>
              <a:rPr lang="en-US" altLang="ja-JP" dirty="0">
                <a:latin typeface="Times New Roman" charset="0"/>
                <a:ea typeface="MS PGothic" charset="-128"/>
              </a:rPr>
              <a:t> under it; the vehicle may then feel as if it is floating.</a:t>
            </a:r>
          </a:p>
          <a:p>
            <a:r>
              <a:rPr lang="en-US" altLang="en-US" dirty="0">
                <a:latin typeface="Times New Roman" charset="0"/>
                <a:ea typeface="MS PGothic" charset="-128"/>
              </a:rPr>
              <a:t>                ii.   If hydroplaning occurs, you should gradually slow down without jamming on the brakes.</a:t>
            </a:r>
          </a:p>
          <a:p>
            <a:r>
              <a:rPr lang="en-US" altLang="en-US" dirty="0">
                <a:latin typeface="Times New Roman" charset="0"/>
                <a:ea typeface="MS PGothic" charset="-128"/>
              </a:rPr>
              <a:t>        e.    Water on the roadway</a:t>
            </a:r>
          </a:p>
          <a:p>
            <a:r>
              <a:rPr lang="en-US" altLang="en-US" dirty="0">
                <a:latin typeface="Times New Roman" charset="0"/>
                <a:ea typeface="MS PGothic" charset="-128"/>
              </a:rPr>
              <a:t>               i.    Wet brakes will not slow the vehicle as efficiently as dry brakes, and the vehicle may pull to one side or the other.</a:t>
            </a:r>
          </a:p>
          <a:p>
            <a:r>
              <a:rPr lang="en-US" altLang="en-US" dirty="0">
                <a:latin typeface="Times New Roman" charset="0"/>
                <a:ea typeface="MS PGothic" charset="-128"/>
              </a:rPr>
              <a:t>               ii.    Avoid driving through large pools of standing water or through moving water.</a:t>
            </a:r>
          </a:p>
          <a:p>
            <a:r>
              <a:rPr lang="en-US" altLang="en-US" dirty="0">
                <a:latin typeface="Times New Roman" charset="0"/>
                <a:ea typeface="MS PGothic" charset="-128"/>
              </a:rPr>
              <a:t>        f.     Decreased visibility</a:t>
            </a:r>
          </a:p>
          <a:p>
            <a:r>
              <a:rPr lang="en-US" altLang="en-US" dirty="0">
                <a:latin typeface="Times New Roman" charset="0"/>
                <a:ea typeface="MS PGothic" charset="-128"/>
              </a:rPr>
              <a:t>               i.    In areas where there is fog, smog, snow, or heavy rain, slow down to a safe operating speed.</a:t>
            </a:r>
          </a:p>
          <a:p>
            <a:r>
              <a:rPr lang="en-US" altLang="en-US" dirty="0">
                <a:latin typeface="Times New Roman" charset="0"/>
                <a:ea typeface="MS PGothic" charset="-128"/>
              </a:rPr>
              <a:t>               ii.   Always use headlights during the day.</a:t>
            </a:r>
          </a:p>
          <a:p>
            <a:r>
              <a:rPr lang="en-US" altLang="en-US" dirty="0">
                <a:latin typeface="Times New Roman" charset="0"/>
                <a:ea typeface="MS PGothic" charset="-128"/>
              </a:rPr>
              <a:t>               iii.  Watch carefully for stopped or slow-moving vehicles.</a:t>
            </a:r>
          </a:p>
          <a:p>
            <a:r>
              <a:rPr lang="en-US" altLang="en-US" dirty="0">
                <a:latin typeface="Times New Roman" charset="0"/>
                <a:ea typeface="MS PGothic" charset="-128"/>
              </a:rPr>
              <a:t>        g.    Ice and slippery surfaces</a:t>
            </a:r>
          </a:p>
          <a:p>
            <a:r>
              <a:rPr lang="en-US" altLang="en-US" dirty="0">
                <a:latin typeface="Times New Roman" charset="0"/>
                <a:ea typeface="MS PGothic" charset="-128"/>
              </a:rPr>
              <a:t>               i.    Good all-weather tires and an appropriate speed will reduce traction problems significantly.</a:t>
            </a:r>
          </a:p>
          <a:p>
            <a:r>
              <a:rPr lang="en-US" altLang="en-US" dirty="0">
                <a:latin typeface="Times New Roman" charset="0"/>
                <a:ea typeface="MS PGothic" charset="-128"/>
              </a:rPr>
              <a:t>               ii.   Consider using studded snow tires or tire chains, if they are permitted by law.</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1CAE96-E6FD-6643-AC14-DA24869A5AD9}" type="slidenum">
              <a:rPr lang="en-US" altLang="en-US" sz="1200"/>
              <a:pPr eaLnBrk="1" hangingPunct="1"/>
              <a:t>51</a:t>
            </a:fld>
            <a:endParaRPr lang="en-US" altLang="en-US" sz="1200" dirty="0"/>
          </a:p>
        </p:txBody>
      </p:sp>
    </p:spTree>
    <p:extLst>
      <p:ext uri="{BB962C8B-B14F-4D97-AF65-F5344CB8AC3E}">
        <p14:creationId xmlns:p14="http://schemas.microsoft.com/office/powerpoint/2010/main" val="259119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13.    Laws and regulations</a:t>
            </a:r>
          </a:p>
          <a:p>
            <a:r>
              <a:rPr lang="en-US" altLang="en-US" dirty="0">
                <a:latin typeface="Times New Roman" charset="0"/>
                <a:ea typeface="MS PGothic" charset="-128"/>
              </a:rPr>
              <a:t>         a.    Although emergency vehicle drivers are exempt from normal vehicle operations during a call, certain laws and regulations must be followed.</a:t>
            </a:r>
          </a:p>
          <a:p>
            <a:r>
              <a:rPr lang="en-US" altLang="en-US" dirty="0">
                <a:latin typeface="Times New Roman" charset="0"/>
                <a:ea typeface="MS PGothic" charset="-128"/>
              </a:rPr>
              <a:t>                i.    Motor vehicle crashes account for a large number of lawsuits against EMS personnel and services.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you are on an emergency call and are using your warning lights and siren, you may be allowed to do the following:</a:t>
            </a:r>
          </a:p>
          <a:p>
            <a:r>
              <a:rPr lang="en-US" altLang="en-US" dirty="0">
                <a:latin typeface="Times New Roman" charset="0"/>
                <a:ea typeface="MS PGothic" charset="-128"/>
              </a:rPr>
              <a:t>                i.    Park or stand in an otherwise illegal location</a:t>
            </a:r>
          </a:p>
          <a:p>
            <a:r>
              <a:rPr lang="en-US" altLang="en-US" dirty="0">
                <a:latin typeface="Times New Roman" charset="0"/>
                <a:ea typeface="MS PGothic" charset="-128"/>
              </a:rPr>
              <a:t>                ii.   Proceed through a red traffic light or stop sign, but never without stopping first</a:t>
            </a:r>
          </a:p>
          <a:p>
            <a:r>
              <a:rPr lang="en-US" altLang="en-US" dirty="0">
                <a:latin typeface="Times New Roman" charset="0"/>
                <a:ea typeface="MS PGothic" charset="-128"/>
              </a:rPr>
              <a:t>                iii.  Drive faster than the posted speed limit</a:t>
            </a:r>
          </a:p>
          <a:p>
            <a:r>
              <a:rPr lang="en-US" altLang="en-US" dirty="0">
                <a:latin typeface="Times New Roman" charset="0"/>
                <a:ea typeface="MS PGothic" charset="-128"/>
              </a:rPr>
              <a:t>                iv.  Drive against the flow of traffic on a one-way street or make a turn that is normally illegal</a:t>
            </a:r>
          </a:p>
          <a:p>
            <a:r>
              <a:rPr lang="en-US" altLang="en-US" dirty="0">
                <a:latin typeface="Times New Roman" charset="0"/>
                <a:ea typeface="MS PGothic" charset="-128"/>
              </a:rPr>
              <a:t>                v.   Travel left of center to make an otherwise illegal pass</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78D966-5B46-FD40-877F-4D60196524C9}" type="slidenum">
              <a:rPr lang="en-US" altLang="en-US" sz="1200"/>
              <a:pPr eaLnBrk="1" hangingPunct="1"/>
              <a:t>52</a:t>
            </a:fld>
            <a:endParaRPr lang="en-US" altLang="en-US" sz="1200" dirty="0"/>
          </a:p>
        </p:txBody>
      </p:sp>
    </p:spTree>
    <p:extLst>
      <p:ext uri="{BB962C8B-B14F-4D97-AF65-F5344CB8AC3E}">
        <p14:creationId xmlns:p14="http://schemas.microsoft.com/office/powerpoint/2010/main" val="2077764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An emergency vehicle is never allowed to pass a school bus that has stopped to load or unload children and is displaying its flashing red lights or extended </a:t>
            </a:r>
            <a:r>
              <a:rPr lang="ja-JP" altLang="en-US" dirty="0">
                <a:latin typeface="Times New Roman" charset="0"/>
                <a:ea typeface="MS PGothic" charset="-128"/>
              </a:rPr>
              <a:t>“</a:t>
            </a:r>
            <a:r>
              <a:rPr lang="en-US" altLang="ja-JP" dirty="0">
                <a:latin typeface="Times New Roman" charset="0"/>
                <a:ea typeface="MS PGothic" charset="-128"/>
              </a:rPr>
              <a:t>stop arm.</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d.    Use of warning lights and siren is governed by three basic principles:</a:t>
            </a:r>
          </a:p>
          <a:p>
            <a:r>
              <a:rPr lang="en-US" altLang="en-US" dirty="0">
                <a:latin typeface="Times New Roman" charset="0"/>
                <a:ea typeface="MS PGothic" charset="-128"/>
              </a:rPr>
              <a:t>        i.    The unit must be on a true emergency call to the best of your knowledge.</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Audible and visual warning devices must be used simultaneously.</a:t>
            </a:r>
          </a:p>
          <a:p>
            <a:r>
              <a:rPr lang="en-US" altLang="en-US" dirty="0">
                <a:latin typeface="Times New Roman" charset="0"/>
                <a:ea typeface="MS PGothic" charset="-128"/>
              </a:rPr>
              <a:t>        iii.  The unit must be operated with due regard for the safety of all others.</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ACDEF5-1FD9-3D4A-9ED8-0EEE30798D0D}" type="slidenum">
              <a:rPr lang="en-US" altLang="en-US" sz="1200"/>
              <a:pPr eaLnBrk="1" hangingPunct="1"/>
              <a:t>53</a:t>
            </a:fld>
            <a:endParaRPr lang="en-US" altLang="en-US" sz="1200" dirty="0"/>
          </a:p>
        </p:txBody>
      </p:sp>
    </p:spTree>
    <p:extLst>
      <p:ext uri="{BB962C8B-B14F-4D97-AF65-F5344CB8AC3E}">
        <p14:creationId xmlns:p14="http://schemas.microsoft.com/office/powerpoint/2010/main" val="761359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Right-of-way privileges</a:t>
            </a:r>
          </a:p>
          <a:p>
            <a:r>
              <a:rPr lang="en-US" altLang="en-US" dirty="0">
                <a:latin typeface="Times New Roman" charset="0"/>
                <a:ea typeface="MS PGothic" charset="-128"/>
              </a:rPr>
              <a:t>       i.    State motor vehicle statutes or codes often grant an emergency vehicle the right to disregard the rules of the road when responding to an emergency.</a:t>
            </a:r>
          </a:p>
          <a:p>
            <a:r>
              <a:rPr lang="en-US" altLang="en-US" dirty="0">
                <a:latin typeface="Times New Roman" charset="0"/>
                <a:ea typeface="MS PGothic" charset="-128"/>
              </a:rPr>
              <a:t>       ii.   In doing so, the operator of an emergency vehicle must not endanger people or property under any circumstances.</a:t>
            </a:r>
          </a:p>
          <a:p>
            <a:r>
              <a:rPr lang="en-US" altLang="en-US" dirty="0">
                <a:latin typeface="Times New Roman" charset="0"/>
                <a:ea typeface="MS PGothic" charset="-128"/>
              </a:rPr>
              <a:t>       iii.  Get to know your local right-of-way privileges and exercise them only when it is absolutely necessary for the patient</a:t>
            </a:r>
            <a:r>
              <a:rPr lang="ja-JP" altLang="en-US" dirty="0">
                <a:latin typeface="Times New Roman" charset="0"/>
                <a:ea typeface="MS PGothic" charset="-128"/>
              </a:rPr>
              <a:t>’</a:t>
            </a:r>
            <a:r>
              <a:rPr lang="en-US" altLang="ja-JP" dirty="0">
                <a:latin typeface="Times New Roman" charset="0"/>
                <a:ea typeface="MS PGothic" charset="-128"/>
              </a:rPr>
              <a:t>s well-being.</a:t>
            </a:r>
            <a:endParaRPr lang="en-US"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9601B5-8FD5-8746-9C5B-695E1E600BEC}"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458387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Use of escorts</a:t>
            </a:r>
          </a:p>
          <a:p>
            <a:r>
              <a:rPr lang="en-US" altLang="en-US" dirty="0">
                <a:latin typeface="Times New Roman" charset="0"/>
                <a:ea typeface="MS PGothic" charset="-128"/>
              </a:rPr>
              <a:t>       i.    Use police escorts as a guide only when you are in unfamiliar territory.</a:t>
            </a:r>
          </a:p>
          <a:p>
            <a:r>
              <a:rPr lang="en-US" altLang="en-US" dirty="0">
                <a:latin typeface="Times New Roman" charset="0"/>
                <a:ea typeface="MS PGothic" charset="-128"/>
              </a:rPr>
              <a:t>       ii.   </a:t>
            </a:r>
            <a:r>
              <a:rPr lang="en-US" sz="1200" kern="1200" dirty="0">
                <a:solidFill>
                  <a:schemeClr val="tx1"/>
                </a:solidFill>
                <a:effectLst/>
                <a:latin typeface="Times New Roman" pitchFamily="18" charset="0"/>
                <a:ea typeface="MS PGothic" pitchFamily="34" charset="-128"/>
                <a:cs typeface="MS PGothic" charset="0"/>
              </a:rPr>
              <a:t>Vehicles using warning lights or siren should use different tones to alert other motorists and be prepared to stop if needed.</a:t>
            </a:r>
          </a:p>
          <a:p>
            <a:r>
              <a:rPr lang="en-US" altLang="en-US" dirty="0">
                <a:latin typeface="Times New Roman" charset="0"/>
                <a:ea typeface="MS PGothic" charset="-128"/>
              </a:rPr>
              <a:t>       iii.  If you are being guided, follow at a safe distance.</a:t>
            </a:r>
          </a:p>
          <a:p>
            <a:r>
              <a:rPr lang="en-US" altLang="en-US" dirty="0">
                <a:latin typeface="Times New Roman" charset="0"/>
                <a:ea typeface="MS PGothic" charset="-128"/>
              </a:rPr>
              <a:t>g.    Intersection hazards</a:t>
            </a:r>
          </a:p>
          <a:p>
            <a:r>
              <a:rPr lang="en-US" altLang="en-US" dirty="0">
                <a:latin typeface="Times New Roman" charset="0"/>
                <a:ea typeface="MS PGothic" charset="-128"/>
              </a:rPr>
              <a:t>       i.    Intersection crashes are the most common and usually the most serious type of collision in which ambulances are involved.</a:t>
            </a:r>
          </a:p>
          <a:p>
            <a:r>
              <a:rPr lang="en-US" altLang="en-US" dirty="0">
                <a:latin typeface="Times New Roman" charset="0"/>
                <a:ea typeface="MS PGothic" charset="-128"/>
              </a:rPr>
              <a:t>       ii.   Always be alert and careful when approaching intersections.</a:t>
            </a:r>
          </a:p>
          <a:p>
            <a:r>
              <a:rPr lang="en-US" altLang="en-US" dirty="0">
                <a:latin typeface="Times New Roman" charset="0"/>
                <a:ea typeface="MS PGothic" charset="-128"/>
              </a:rPr>
              <a:t>       iii.   If you are on an urgent call and cannot wait for traffic lights to change, come to a brief stop at the light and check for other motorists and pedestrians before proceeding.</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CFEEA9-A7F0-F643-BA6E-9FE6CC2CBAFD}"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895546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Highways</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Shut down emergency lights and siren until you have reached the far left lane.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When you exit the highway, follow the same procedures as when you entered the highway.</a:t>
            </a:r>
          </a:p>
          <a:p>
            <a:r>
              <a:rPr lang="en-US" altLang="en-US" dirty="0">
                <a:latin typeface="Times New Roman" charset="0"/>
                <a:ea typeface="MS PGothic" charset="-128"/>
              </a:rPr>
              <a:t>i.     Unpaved roadways</a:t>
            </a:r>
          </a:p>
          <a:p>
            <a:r>
              <a:rPr lang="en-US" altLang="en-US" dirty="0">
                <a:latin typeface="Times New Roman" charset="0"/>
                <a:ea typeface="MS PGothic" charset="-128"/>
              </a:rPr>
              <a:t>       i.    Take special care.</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Operate the vehicle at a lower speed and maintain a firm grip on the steering wheel.</a:t>
            </a:r>
          </a:p>
          <a:p>
            <a:r>
              <a:rPr lang="en-US" altLang="en-US" dirty="0">
                <a:latin typeface="Times New Roman" charset="0"/>
                <a:ea typeface="MS PGothic" charset="-128"/>
              </a:rPr>
              <a:t>j.     School zones</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It is unlawful for an emergency vehicle to exceed the speed limit in school zones regardless of the condition of the patient.</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4BE19F-F436-9841-80AE-C4DF3CC9BB4F}" type="slidenum">
              <a:rPr lang="en-US" altLang="en-US" sz="1200"/>
              <a:pPr eaLnBrk="1" hangingPunct="1"/>
              <a:t>56</a:t>
            </a:fld>
            <a:endParaRPr lang="en-US" altLang="en-US" sz="1200" dirty="0"/>
          </a:p>
        </p:txBody>
      </p:sp>
    </p:spTree>
    <p:extLst>
      <p:ext uri="{BB962C8B-B14F-4D97-AF65-F5344CB8AC3E}">
        <p14:creationId xmlns:p14="http://schemas.microsoft.com/office/powerpoint/2010/main" val="536761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14.    Distractions</a:t>
            </a:r>
          </a:p>
          <a:p>
            <a:r>
              <a:rPr lang="en-US" altLang="en-US" dirty="0">
                <a:latin typeface="Times New Roman" charset="0"/>
                <a:ea typeface="MS PGothic" charset="-128"/>
              </a:rPr>
              <a:t>         a.    While the ambulance is in motion, focus on driving and anticipating roadway hazards.</a:t>
            </a:r>
          </a:p>
          <a:p>
            <a:r>
              <a:rPr lang="en-US" altLang="en-US" dirty="0">
                <a:latin typeface="Times New Roman" charset="0"/>
                <a:ea typeface="MS PGothic" charset="-128"/>
              </a:rPr>
              <a:t>         b.    Minimize distractions from:</a:t>
            </a:r>
          </a:p>
          <a:p>
            <a:r>
              <a:rPr lang="en-US" altLang="en-US" dirty="0">
                <a:latin typeface="Times New Roman" charset="0"/>
                <a:ea typeface="MS PGothic" charset="-128"/>
              </a:rPr>
              <a:t>                i.    Mobile dispatch terminals and GPS</a:t>
            </a:r>
          </a:p>
          <a:p>
            <a:r>
              <a:rPr lang="en-US" altLang="en-US" dirty="0">
                <a:latin typeface="Times New Roman" charset="0"/>
                <a:ea typeface="MS PGothic" charset="-128"/>
              </a:rPr>
              <a:t>                ii.   Mounted mobile radio</a:t>
            </a:r>
          </a:p>
          <a:p>
            <a:r>
              <a:rPr lang="en-US" altLang="en-US" dirty="0">
                <a:latin typeface="Times New Roman" charset="0"/>
                <a:ea typeface="MS PGothic" charset="-128"/>
              </a:rPr>
              <a:t>                iii.  Stereo</a:t>
            </a:r>
          </a:p>
          <a:p>
            <a:r>
              <a:rPr lang="en-US" altLang="en-US" dirty="0">
                <a:latin typeface="Times New Roman" charset="0"/>
                <a:ea typeface="MS PGothic" charset="-128"/>
              </a:rPr>
              <a:t>                iv.  Cell phone</a:t>
            </a:r>
          </a:p>
          <a:p>
            <a:r>
              <a:rPr lang="en-US" altLang="en-US" dirty="0">
                <a:latin typeface="Times New Roman" charset="0"/>
                <a:ea typeface="MS PGothic" charset="-128"/>
              </a:rPr>
              <a:t>                v.   Eating/drinking</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E459A0-34BD-6140-B9F8-8409603ECFA4}" type="slidenum">
              <a:rPr lang="en-US" altLang="en-US" sz="1200"/>
              <a:pPr eaLnBrk="1" hangingPunct="1"/>
              <a:t>57</a:t>
            </a:fld>
            <a:endParaRPr lang="en-US" altLang="en-US" sz="1200" dirty="0"/>
          </a:p>
        </p:txBody>
      </p:sp>
    </p:spTree>
    <p:extLst>
      <p:ext uri="{BB962C8B-B14F-4D97-AF65-F5344CB8AC3E}">
        <p14:creationId xmlns:p14="http://schemas.microsoft.com/office/powerpoint/2010/main" val="1911145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15.    Driving alone</a:t>
            </a:r>
          </a:p>
          <a:p>
            <a:r>
              <a:rPr lang="en-US" altLang="en-US" dirty="0">
                <a:latin typeface="Times New Roman" charset="0"/>
                <a:ea typeface="MS PGothic" charset="-128"/>
              </a:rPr>
              <a:t>         a.    When driving alone, it is your responsibility to focus on figuring out the safest route while mentally preparing for the call.</a:t>
            </a:r>
          </a:p>
          <a:p>
            <a:r>
              <a:rPr lang="en-US" altLang="en-US" dirty="0">
                <a:latin typeface="Times New Roman" charset="0"/>
                <a:ea typeface="MS PGothic" charset="-128"/>
              </a:rPr>
              <a:t>         b.    Such situations demand your complete attention and focus.</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0060CF9-B9D1-E140-98E2-299CA4E26C8D}" type="slidenum">
              <a:rPr lang="en-US" altLang="en-US" sz="1200"/>
              <a:pPr eaLnBrk="1" hangingPunct="1"/>
              <a:t>58</a:t>
            </a:fld>
            <a:endParaRPr lang="en-US" altLang="en-US" sz="1200" dirty="0"/>
          </a:p>
        </p:txBody>
      </p:sp>
    </p:spTree>
    <p:extLst>
      <p:ext uri="{BB962C8B-B14F-4D97-AF65-F5344CB8AC3E}">
        <p14:creationId xmlns:p14="http://schemas.microsoft.com/office/powerpoint/2010/main" val="713544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16.    Fatigue</a:t>
            </a:r>
          </a:p>
          <a:p>
            <a:r>
              <a:rPr lang="en-US" altLang="en-US" dirty="0">
                <a:latin typeface="Times New Roman" charset="0"/>
                <a:ea typeface="MS PGothic" charset="-128"/>
              </a:rPr>
              <a:t>         a.    Recognize when you are fatigued and alert your partner or supervisor.</a:t>
            </a:r>
          </a:p>
          <a:p>
            <a:r>
              <a:rPr lang="en-US" altLang="en-US" dirty="0">
                <a:latin typeface="Times New Roman" charset="0"/>
                <a:ea typeface="MS PGothic" charset="-128"/>
              </a:rPr>
              <a:t>         b.    If you are feeling fatigued, you should be placed out of service for the remainder of the shift or until the fatigue has passed and you feel capable of operating the vehicle safely.</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DF53EE-1062-6045-9F7C-20473AF24B54}" type="slidenum">
              <a:rPr lang="en-US" altLang="en-US" sz="1200"/>
              <a:pPr eaLnBrk="1" hangingPunct="1"/>
              <a:t>59</a:t>
            </a:fld>
            <a:endParaRPr lang="en-US" altLang="en-US" sz="1200" dirty="0"/>
          </a:p>
        </p:txBody>
      </p:sp>
    </p:spTree>
    <p:extLst>
      <p:ext uri="{BB962C8B-B14F-4D97-AF65-F5344CB8AC3E}">
        <p14:creationId xmlns:p14="http://schemas.microsoft.com/office/powerpoint/2010/main" val="985339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Air Medical Operations</a:t>
            </a:r>
          </a:p>
          <a:p>
            <a:r>
              <a:rPr lang="en-US" altLang="en-US" dirty="0">
                <a:latin typeface="Times New Roman" charset="0"/>
                <a:ea typeface="MS PGothic" charset="-128"/>
              </a:rPr>
              <a:t>A.    Air ambulances are used to evacuate medical and trauma patients.</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Fixed-wing units are used for interhospital patient transfers over distances greater than 200 to 250 miles.</a:t>
            </a:r>
          </a:p>
          <a:p>
            <a:r>
              <a:rPr lang="en-US" altLang="en-US" dirty="0">
                <a:latin typeface="Times New Roman" charset="0"/>
                <a:ea typeface="MS PGothic" charset="-128"/>
              </a:rPr>
              <a:t>       2.    Rotary-wing units (helicopters) are more efficient for shorter distances.</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5447BF-30F0-594C-B539-5791A5151252}"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36228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Emergency Vehicle Design</a:t>
            </a:r>
          </a:p>
          <a:p>
            <a:r>
              <a:rPr lang="en-US" altLang="en-US" dirty="0">
                <a:latin typeface="Times New Roman" charset="0"/>
                <a:ea typeface="MS PGothic" charset="-128"/>
              </a:rPr>
              <a:t>A.    An ambulance is a vehicle that is used for treating and transporting patients who need emergency medical care to a hospital.</a:t>
            </a:r>
            <a:endParaRPr lang="en-US" altLang="en-US" b="1" i="1" dirty="0">
              <a:latin typeface="Times New Roman" charset="0"/>
              <a:ea typeface="MS PGothic" charset="-128"/>
            </a:endParaRPr>
          </a:p>
          <a:p>
            <a:r>
              <a:rPr lang="en-US" altLang="en-US" dirty="0">
                <a:latin typeface="Times New Roman" charset="0"/>
                <a:ea typeface="MS PGothic" charset="-128"/>
              </a:rPr>
              <a:t>B.    Today’s ambulance designs are based on NFPA 1917, </a:t>
            </a:r>
            <a:r>
              <a:rPr lang="en-US" altLang="en-US" i="1" dirty="0">
                <a:latin typeface="Times New Roman" charset="0"/>
                <a:ea typeface="MS PGothic" charset="-128"/>
              </a:rPr>
              <a:t>Standard for Automotive Ambulances</a:t>
            </a:r>
            <a:r>
              <a:rPr lang="en-US" altLang="en-US" dirty="0">
                <a:latin typeface="Times New Roman" charset="0"/>
                <a:ea typeface="MS PGothic" charset="-128"/>
              </a:rPr>
              <a:t>, and on suggestions from the ambulance industry and from EMS personnel.</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E1403B-D67F-3D45-971C-5A5232AA5A14}" type="slidenum">
              <a:rPr lang="en-US" altLang="en-US" sz="1200"/>
              <a:pPr eaLnBrk="1" hangingPunct="1"/>
              <a:t>7</a:t>
            </a:fld>
            <a:endParaRPr lang="en-US" altLang="en-US" sz="1200" dirty="0"/>
          </a:p>
        </p:txBody>
      </p:sp>
    </p:spTree>
    <p:extLst>
      <p:ext uri="{BB962C8B-B14F-4D97-AF65-F5344CB8AC3E}">
        <p14:creationId xmlns:p14="http://schemas.microsoft.com/office/powerpoint/2010/main" val="163535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Specially trained crews accompany air ambulance flights.</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The EMT</a:t>
            </a:r>
            <a:r>
              <a:rPr lang="ja-JP" altLang="en-US" dirty="0">
                <a:latin typeface="Times New Roman" charset="0"/>
                <a:ea typeface="MS PGothic" charset="-128"/>
              </a:rPr>
              <a:t>’</a:t>
            </a:r>
            <a:r>
              <a:rPr lang="en-US" altLang="ja-JP" dirty="0">
                <a:latin typeface="Times New Roman" charset="0"/>
                <a:ea typeface="MS PGothic" charset="-128"/>
              </a:rPr>
              <a:t>s duties are limited to providing ground support.</a:t>
            </a:r>
          </a:p>
          <a:p>
            <a:r>
              <a:rPr lang="en-US" altLang="en-US" dirty="0">
                <a:latin typeface="Times New Roman" charset="0"/>
                <a:ea typeface="MS PGothic" charset="-128"/>
              </a:rPr>
              <a:t>C.    Helicopter medical evacuation operations</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Medical evacuation (medevac) is performed exclusively by helicopters.</a:t>
            </a:r>
          </a:p>
          <a:p>
            <a:r>
              <a:rPr lang="en-US" altLang="en-US" dirty="0">
                <a:latin typeface="Times New Roman" charset="0"/>
                <a:ea typeface="MS PGothic" charset="-128"/>
              </a:rPr>
              <a:t>       2.    Capabilities, protocols, and procedures vary between EMS systems.</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D5808E-EC80-8A4A-8E63-DE5FFF740576}"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666314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Calling for a medevac</a:t>
            </a:r>
          </a:p>
          <a:p>
            <a:r>
              <a:rPr lang="en-US" altLang="en-US" dirty="0">
                <a:latin typeface="Times New Roman" charset="0"/>
                <a:ea typeface="MS PGothic" charset="-128"/>
              </a:rPr>
              <a:t>       a.    Why call for a medevac?</a:t>
            </a:r>
          </a:p>
          <a:p>
            <a:r>
              <a:rPr lang="en-US" altLang="en-US" dirty="0">
                <a:latin typeface="Times New Roman" charset="0"/>
                <a:ea typeface="MS PGothic" charset="-128"/>
              </a:rPr>
              <a:t>              i.    The transport time to the hospital by ground is too long considering the patient</a:t>
            </a:r>
            <a:r>
              <a:rPr lang="ja-JP" altLang="en-US" dirty="0">
                <a:latin typeface="Times New Roman" charset="0"/>
                <a:ea typeface="MS PGothic" charset="-128"/>
              </a:rPr>
              <a:t>’</a:t>
            </a:r>
            <a:r>
              <a:rPr lang="en-US" altLang="ja-JP" dirty="0">
                <a:latin typeface="Times New Roman" charset="0"/>
                <a:ea typeface="MS PGothic" charset="-128"/>
              </a:rPr>
              <a:t>s condition.</a:t>
            </a:r>
          </a:p>
          <a:p>
            <a:r>
              <a:rPr lang="en-US" altLang="en-US" dirty="0">
                <a:latin typeface="Times New Roman" charset="0"/>
                <a:ea typeface="MS PGothic" charset="-128"/>
              </a:rPr>
              <a:t>              ii.   Road, traffic, or environmental conditions prohibit the use of a ground ambulance.</a:t>
            </a:r>
          </a:p>
          <a:p>
            <a:r>
              <a:rPr lang="en-US" altLang="en-US" dirty="0">
                <a:latin typeface="Times New Roman" charset="0"/>
                <a:ea typeface="MS PGothic" charset="-128"/>
              </a:rPr>
              <a:t>              iii.  The patient requires advanced care beyond EMT capabilities.</a:t>
            </a:r>
          </a:p>
          <a:p>
            <a:r>
              <a:rPr lang="en-US" altLang="en-US" dirty="0">
                <a:latin typeface="Times New Roman" charset="0"/>
                <a:ea typeface="MS PGothic" charset="-128"/>
              </a:rPr>
              <a:t>              iv.  There are multiple patients who will overwhelm the resources at the hospital reachable by ground transport.</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EDB59F-EA8D-E34C-A2E3-9ACF2AC8A1DA}" type="slidenum">
              <a:rPr lang="en-US" altLang="en-US" sz="1200"/>
              <a:pPr eaLnBrk="1" hangingPunct="1"/>
              <a:t>62</a:t>
            </a:fld>
            <a:endParaRPr lang="en-US" altLang="en-US" sz="1200" dirty="0"/>
          </a:p>
        </p:txBody>
      </p:sp>
    </p:spTree>
    <p:extLst>
      <p:ext uri="{BB962C8B-B14F-4D97-AF65-F5344CB8AC3E}">
        <p14:creationId xmlns:p14="http://schemas.microsoft.com/office/powerpoint/2010/main" val="4119643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Who receives a medevac?</a:t>
            </a:r>
          </a:p>
          <a:p>
            <a:r>
              <a:rPr lang="en-US" altLang="en-US" dirty="0">
                <a:latin typeface="Times New Roman" charset="0"/>
                <a:ea typeface="MS PGothic" charset="-128"/>
              </a:rPr>
              <a:t>        i.    Patients with time-dependent injuries or illnesses</a:t>
            </a:r>
          </a:p>
          <a:p>
            <a:r>
              <a:rPr lang="en-US" altLang="en-US" dirty="0">
                <a:latin typeface="Times New Roman" charset="0"/>
                <a:ea typeface="MS PGothic" charset="-128"/>
              </a:rPr>
              <a:t>        ii.   Patients suspected of having a stroke, heart attack, or serious spinal cord injury</a:t>
            </a:r>
          </a:p>
          <a:p>
            <a:r>
              <a:rPr lang="en-US" altLang="en-US" dirty="0">
                <a:latin typeface="Times New Roman" charset="0"/>
                <a:ea typeface="MS PGothic" charset="-128"/>
              </a:rPr>
              <a:t>        iii.  Patients who are found in remote areas and have experienced SCUBA diving accidents, near-drownings, or skiing and wilderness accidents</a:t>
            </a:r>
          </a:p>
          <a:p>
            <a:r>
              <a:rPr lang="en-US" altLang="en-US" dirty="0">
                <a:latin typeface="Times New Roman" charset="0"/>
                <a:ea typeface="MS PGothic" charset="-128"/>
              </a:rPr>
              <a:t>        iv.  Trauma patients</a:t>
            </a:r>
          </a:p>
          <a:p>
            <a:r>
              <a:rPr lang="en-US" altLang="en-US" dirty="0">
                <a:latin typeface="Times New Roman" charset="0"/>
                <a:ea typeface="MS PGothic" charset="-128"/>
              </a:rPr>
              <a:t>        v.   Candidates for limb replantation, a burn center, a hyperbaric chamber, or a venomous bite center</a:t>
            </a: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7EECF9-0165-A34F-8273-54A98BE27593}" type="slidenum">
              <a:rPr lang="en-US" altLang="en-US" sz="1200"/>
              <a:pPr eaLnBrk="1" hangingPunct="1"/>
              <a:t>63</a:t>
            </a:fld>
            <a:endParaRPr lang="en-US" altLang="en-US" sz="1200" dirty="0"/>
          </a:p>
        </p:txBody>
      </p:sp>
    </p:spTree>
    <p:extLst>
      <p:ext uri="{BB962C8B-B14F-4D97-AF65-F5344CB8AC3E}">
        <p14:creationId xmlns:p14="http://schemas.microsoft.com/office/powerpoint/2010/main" val="3968466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Whom do you call?</a:t>
            </a:r>
          </a:p>
          <a:p>
            <a:r>
              <a:rPr lang="en-US" altLang="en-US" dirty="0">
                <a:latin typeface="Times New Roman" charset="0"/>
                <a:ea typeface="MS PGothic" charset="-128"/>
              </a:rPr>
              <a:t>       i.    Generally, the dispatcher should be notified first.</a:t>
            </a:r>
          </a:p>
          <a:p>
            <a:r>
              <a:rPr lang="en-US" altLang="en-US" dirty="0">
                <a:latin typeface="Times New Roman" charset="0"/>
                <a:ea typeface="MS PGothic" charset="-128"/>
              </a:rPr>
              <a:t>       ii.   In some regions, EMS may be able to communicate with the flight crew after initiating the medevac request.</a:t>
            </a: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CD35BD-F918-0640-9B10-4D0BEA5B72F2}"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8645528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Establishing a landing zone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The safest and most effective way to land and take off is similar to that used by fixed-wing aircraft.</a:t>
            </a:r>
          </a:p>
          <a:p>
            <a:r>
              <a:rPr lang="en-US" altLang="en-US" dirty="0">
                <a:latin typeface="Times New Roman" charset="0"/>
                <a:ea typeface="MS PGothic" charset="-128"/>
              </a:rPr>
              <a:t>               a.    Landing at a slight angle allows for safer operations.</a:t>
            </a:r>
          </a:p>
          <a:p>
            <a:r>
              <a:rPr lang="en-US" altLang="en-US" dirty="0">
                <a:latin typeface="Times New Roman" charset="0"/>
                <a:ea typeface="MS PGothic" charset="-128"/>
              </a:rPr>
              <a:t>        2.    Establishing a landing zone is the responsibility of the ground EMS crew.</a:t>
            </a:r>
          </a:p>
          <a:p>
            <a:r>
              <a:rPr lang="en-US" altLang="en-US" dirty="0">
                <a:latin typeface="Times New Roman" charset="0"/>
                <a:ea typeface="MS PGothic" charset="-128"/>
              </a:rPr>
              <a:t>        3.    An appropriate site for a landing zone should be:</a:t>
            </a:r>
          </a:p>
          <a:p>
            <a:r>
              <a:rPr lang="en-US" altLang="en-US" dirty="0">
                <a:latin typeface="Times New Roman" charset="0"/>
                <a:ea typeface="MS PGothic" charset="-128"/>
              </a:rPr>
              <a:t>               a.    A hard or grassy level surface 100 × 100 feet (recommended) and no less than 60 × 60 feet</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Cleared of loose debris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Clear of overhead or tall hazards </a:t>
            </a:r>
          </a:p>
          <a:p>
            <a:r>
              <a:rPr lang="en-US" altLang="en-US" dirty="0">
                <a:latin typeface="Times New Roman" charset="0"/>
                <a:ea typeface="MS PGothic" charset="-128"/>
              </a:rPr>
              <a:t>        4.    Mark the landing site using weighted cones or emergency vehicles positioned at the corners of the landing zone with headlights facing inward to form an X.</a:t>
            </a:r>
          </a:p>
          <a:p>
            <a:r>
              <a:rPr lang="en-US" altLang="en-US" dirty="0">
                <a:latin typeface="Times New Roman" charset="0"/>
                <a:ea typeface="MS PGothic" charset="-128"/>
              </a:rPr>
              <a:t>               a.    Never use caution tape or ask people to mark the site.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Do not use flares.</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E0DF93C-9FE2-5649-BDEB-DE69C64FF928}" type="slidenum">
              <a:rPr lang="en-US" altLang="en-US" sz="1200"/>
              <a:pPr eaLnBrk="1" hangingPunct="1"/>
              <a:t>65</a:t>
            </a:fld>
            <a:endParaRPr lang="en-US" altLang="en-US" sz="1200" dirty="0"/>
          </a:p>
        </p:txBody>
      </p:sp>
    </p:spTree>
    <p:extLst>
      <p:ext uri="{BB962C8B-B14F-4D97-AF65-F5344CB8AC3E}">
        <p14:creationId xmlns:p14="http://schemas.microsoft.com/office/powerpoint/2010/main" val="14585578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Move nonessential persons and vehicles to a safe distance outside the landing zone.</a:t>
            </a:r>
          </a:p>
          <a:p>
            <a:r>
              <a:rPr lang="en-US" altLang="en-US" dirty="0">
                <a:latin typeface="Times New Roman" charset="0"/>
                <a:ea typeface="MS PGothic" charset="-128"/>
              </a:rPr>
              <a:t>6.    Communicate the direction of strong wind to the flight crew.</a:t>
            </a:r>
          </a:p>
          <a:p>
            <a:r>
              <a:rPr lang="en-US" altLang="en-US" dirty="0">
                <a:latin typeface="Times New Roman" charset="0"/>
                <a:ea typeface="MS PGothic" charset="-128"/>
              </a:rPr>
              <a:t>	</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E1BE1D-2A41-0542-8548-25EB7B42870C}" type="slidenum">
              <a:rPr lang="en-US" altLang="en-US" sz="1200"/>
              <a:pPr eaLnBrk="1" hangingPunct="1"/>
              <a:t>66</a:t>
            </a:fld>
            <a:endParaRPr lang="en-US" altLang="en-US" sz="1200" dirty="0"/>
          </a:p>
        </p:txBody>
      </p:sp>
    </p:spTree>
    <p:extLst>
      <p:ext uri="{BB962C8B-B14F-4D97-AF65-F5344CB8AC3E}">
        <p14:creationId xmlns:p14="http://schemas.microsoft.com/office/powerpoint/2010/main" val="4551645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Landing zone safety and patient transfer</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Stay away from the helicopter and go only where the pilot or crew member directs you.</a:t>
            </a:r>
          </a:p>
          <a:p>
            <a:r>
              <a:rPr lang="en-US" altLang="en-US" dirty="0">
                <a:latin typeface="Times New Roman" charset="0"/>
                <a:ea typeface="MS PGothic" charset="-128"/>
              </a:rPr>
              <a:t>      2.    Keep a safe distance from the aircraft whenever it is on the ground and </a:t>
            </a:r>
            <a:r>
              <a:rPr lang="ja-JP" altLang="en-US" dirty="0">
                <a:latin typeface="Times New Roman" charset="0"/>
                <a:ea typeface="MS PGothic" charset="-128"/>
              </a:rPr>
              <a:t>“</a:t>
            </a:r>
            <a:r>
              <a:rPr lang="en-US" altLang="ja-JP" dirty="0">
                <a:latin typeface="Times New Roman" charset="0"/>
                <a:ea typeface="MS PGothic" charset="-128"/>
              </a:rPr>
              <a:t>hot,</a:t>
            </a:r>
            <a:r>
              <a:rPr lang="ja-JP" altLang="en-US" dirty="0">
                <a:latin typeface="Times New Roman" charset="0"/>
                <a:ea typeface="MS PGothic" charset="-128"/>
              </a:rPr>
              <a:t>”</a:t>
            </a:r>
            <a:r>
              <a:rPr lang="en-US" altLang="ja-JP" dirty="0">
                <a:latin typeface="Times New Roman" charset="0"/>
                <a:ea typeface="MS PGothic" charset="-128"/>
              </a:rPr>
              <a:t> which means the helicopter blades are spinning.</a:t>
            </a:r>
          </a:p>
          <a:p>
            <a:r>
              <a:rPr lang="en-US" altLang="en-US" dirty="0">
                <a:latin typeface="Times New Roman" charset="0"/>
                <a:ea typeface="MS PGothic" charset="-128"/>
              </a:rPr>
              <a:t>      3.    Stay outside the landing zone perimeter unless directed to come to the aircraft by a member of the flight crew.</a:t>
            </a:r>
          </a:p>
          <a:p>
            <a:r>
              <a:rPr lang="en-US" altLang="en-US" dirty="0">
                <a:latin typeface="Times New Roman" charset="0"/>
                <a:ea typeface="MS PGothic" charset="-128"/>
              </a:rPr>
              <a:t>      4.    If you are asked to enter the landing zone, stay away from the tail rotor; the tips of its blades move so rapidly that they are invisible.</a:t>
            </a:r>
          </a:p>
          <a:p>
            <a:r>
              <a:rPr lang="en-US" altLang="en-US" dirty="0">
                <a:latin typeface="Times New Roman" charset="0"/>
                <a:ea typeface="MS PGothic" charset="-128"/>
              </a:rPr>
              <a:t>      5.    Always approach the helicopter from the front, even if it is not running.</a:t>
            </a:r>
          </a:p>
          <a:p>
            <a:r>
              <a:rPr lang="en-US" sz="1200" kern="1200" dirty="0">
                <a:solidFill>
                  <a:schemeClr val="tx1"/>
                </a:solidFill>
                <a:effectLst/>
                <a:latin typeface="Times New Roman" pitchFamily="18" charset="0"/>
                <a:ea typeface="MS PGothic" pitchFamily="34" charset="-128"/>
                <a:cs typeface="MS PGothic" charset="0"/>
              </a:rPr>
              <a:t>             a.   Approach only after the pilot or a flight crew member signals it is clear to do so.</a:t>
            </a:r>
          </a:p>
          <a:p>
            <a:r>
              <a:rPr lang="en-US" sz="1200" kern="1200" dirty="0">
                <a:solidFill>
                  <a:schemeClr val="tx1"/>
                </a:solidFill>
                <a:effectLst/>
                <a:latin typeface="Times New Roman" pitchFamily="18" charset="0"/>
                <a:ea typeface="MS PGothic" pitchFamily="34" charset="-128"/>
                <a:cs typeface="MS PGothic" charset="0"/>
              </a:rPr>
              <a:t>             b.   Enter only the area between 10 o’clock and 2 o’clock positions.</a:t>
            </a:r>
          </a:p>
          <a:p>
            <a:r>
              <a:rPr lang="en-US" sz="1200" kern="1200" dirty="0">
                <a:solidFill>
                  <a:schemeClr val="tx1"/>
                </a:solidFill>
                <a:effectLst/>
                <a:latin typeface="Times New Roman" pitchFamily="18" charset="0"/>
                <a:ea typeface="MS PGothic" pitchFamily="34" charset="-128"/>
                <a:cs typeface="MS PGothic" charset="0"/>
              </a:rPr>
              <a:t>             c.    Never duck under the body, the tail boom, or rear section of the helicopter. </a:t>
            </a:r>
          </a:p>
          <a:p>
            <a:r>
              <a:rPr lang="en-US" altLang="en-US" dirty="0">
                <a:latin typeface="Times New Roman" charset="0"/>
                <a:ea typeface="MS PGothic" charset="-128"/>
              </a:rPr>
              <a:t>      6.    When you approach the aircraft, walk in a crouched position.</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F060B0-982C-7942-85AB-688FE6806B9D}" type="slidenum">
              <a:rPr lang="en-US" altLang="en-US" sz="1200"/>
              <a:pPr eaLnBrk="1" hangingPunct="1"/>
              <a:t>67</a:t>
            </a:fld>
            <a:endParaRPr lang="en-US" altLang="en-US" sz="1200" dirty="0"/>
          </a:p>
        </p:txBody>
      </p:sp>
    </p:spTree>
    <p:extLst>
      <p:ext uri="{BB962C8B-B14F-4D97-AF65-F5344CB8AC3E}">
        <p14:creationId xmlns:p14="http://schemas.microsoft.com/office/powerpoint/2010/main" val="6132697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danger zones surrounding a helicopter.</a:t>
            </a: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B8DC160-B522-674B-B611-4C021EA735B5}"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4514730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Keep the following guidelines in mind when operating at a landing zone:</a:t>
            </a:r>
          </a:p>
          <a:p>
            <a:r>
              <a:rPr lang="en-US" altLang="en-US" dirty="0">
                <a:latin typeface="Times New Roman" charset="0"/>
                <a:ea typeface="MS PGothic" charset="-128"/>
              </a:rPr>
              <a:t>       a.    Become familiar with your jurisdiction</a:t>
            </a:r>
            <a:r>
              <a:rPr lang="ja-JP" altLang="en-US" dirty="0">
                <a:latin typeface="Times New Roman" charset="0"/>
                <a:ea typeface="MS PGothic" charset="-128"/>
              </a:rPr>
              <a:t>’</a:t>
            </a:r>
            <a:r>
              <a:rPr lang="en-US" altLang="ja-JP" dirty="0">
                <a:latin typeface="Times New Roman" charset="0"/>
                <a:ea typeface="MS PGothic" charset="-128"/>
              </a:rPr>
              <a:t>s helicopter hand signals.</a:t>
            </a:r>
          </a:p>
          <a:p>
            <a:r>
              <a:rPr lang="en-US" altLang="en-US" dirty="0">
                <a:latin typeface="Times New Roman" charset="0"/>
                <a:ea typeface="MS PGothic" charset="-128"/>
              </a:rPr>
              <a:t>       b.    Do not approach the helicopter unless instructed and accompanied by flight crew.</a:t>
            </a:r>
          </a:p>
          <a:p>
            <a:r>
              <a:rPr lang="en-US" altLang="en-US" dirty="0">
                <a:latin typeface="Times New Roman" charset="0"/>
                <a:ea typeface="MS PGothic" charset="-128"/>
              </a:rPr>
              <a:t>       c.    Make certain that all patient care equipment and the patient are properly secured to the stretcher.</a:t>
            </a:r>
          </a:p>
          <a:p>
            <a:r>
              <a:rPr lang="en-US" altLang="en-US" dirty="0">
                <a:latin typeface="Times New Roman" charset="0"/>
                <a:ea typeface="MS PGothic" charset="-128"/>
              </a:rPr>
              <a:t>       d.    Some helicopters may load patients from the side, whereas others have rear-loading doors.</a:t>
            </a:r>
          </a:p>
          <a:p>
            <a:r>
              <a:rPr lang="en-US" altLang="en-US" dirty="0">
                <a:latin typeface="Times New Roman" charset="0"/>
                <a:ea typeface="MS PGothic" charset="-128"/>
              </a:rPr>
              <a:t>       e.    Smoking, open flames, and flares are prohibited within 50 feet of the aircraft at all times.</a:t>
            </a:r>
          </a:p>
          <a:p>
            <a:r>
              <a:rPr lang="en-US" altLang="en-US" dirty="0">
                <a:latin typeface="Times New Roman" charset="0"/>
                <a:ea typeface="MS PGothic" charset="-128"/>
              </a:rPr>
              <a:t>       f.    Wear eye protection during approach and take-off.</a:t>
            </a:r>
          </a:p>
          <a:p>
            <a:r>
              <a:rPr lang="en-US" altLang="en-US" dirty="0">
                <a:latin typeface="Times New Roman" charset="0"/>
                <a:ea typeface="MS PGothic" charset="-128"/>
              </a:rPr>
              <a:t>8.    Communication issues</a:t>
            </a:r>
          </a:p>
          <a:p>
            <a:r>
              <a:rPr lang="en-US" altLang="en-US" dirty="0">
                <a:latin typeface="Times New Roman" charset="0"/>
                <a:ea typeface="MS PGothic" charset="-128"/>
              </a:rPr>
              <a:t>       a.    In your medevac request, to prevent communication issues, include a ground contact radio channel and call sign of the unit the medevac should make contact with.</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B27501-417D-4742-8AE8-2ED7832FC590}"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6405193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hand signals used around helicopters.</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5ADB60-767F-9144-A438-DEF4336A62AC}" type="slidenum">
              <a:rPr lang="en-US" altLang="en-US" sz="1200"/>
              <a:pPr eaLnBrk="1" hangingPunct="1"/>
              <a:t>70</a:t>
            </a:fld>
            <a:endParaRPr lang="en-US" altLang="en-US" sz="1200" dirty="0"/>
          </a:p>
        </p:txBody>
      </p:sp>
    </p:spTree>
    <p:extLst>
      <p:ext uri="{BB962C8B-B14F-4D97-AF65-F5344CB8AC3E}">
        <p14:creationId xmlns:p14="http://schemas.microsoft.com/office/powerpoint/2010/main" val="66630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Components of the modern ambulance:</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Driver’s compartment</a:t>
            </a: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2.    Patient compartment big enough for two EMTs and at least one supine patient.</a:t>
            </a:r>
          </a:p>
          <a:p>
            <a:r>
              <a:rPr lang="en-US" sz="1200" kern="1200" dirty="0">
                <a:solidFill>
                  <a:schemeClr val="tx1"/>
                </a:solidFill>
                <a:effectLst/>
                <a:latin typeface="Times New Roman" pitchFamily="18" charset="0"/>
                <a:ea typeface="MS PGothic" pitchFamily="34" charset="-128"/>
                <a:cs typeface="MS PGothic" charset="0"/>
              </a:rPr>
              <a:t>              a.   Additional patients may be seated on a bench seat or swivel seat with appropriate safety restraints. </a:t>
            </a:r>
          </a:p>
          <a:p>
            <a:r>
              <a:rPr lang="en-US" sz="1200" kern="1200" dirty="0">
                <a:solidFill>
                  <a:schemeClr val="tx1"/>
                </a:solidFill>
                <a:effectLst/>
                <a:latin typeface="Times New Roman" pitchFamily="18" charset="0"/>
                <a:ea typeface="MS PGothic" pitchFamily="34" charset="-128"/>
                <a:cs typeface="MS PGothic" charset="0"/>
              </a:rPr>
              <a:t>       3.   Equipment and supplies to provide emergency medical care at the scene and during transport, to safeguard personnel and patients from hazardous conditions and to carry out light extrication procedures.</a:t>
            </a:r>
          </a:p>
          <a:p>
            <a:r>
              <a:rPr lang="en-US" altLang="en-US" dirty="0">
                <a:latin typeface="Times New Roman" charset="0"/>
                <a:ea typeface="MS PGothic" charset="-128"/>
              </a:rPr>
              <a:t>       4.    Two-way radio communication</a:t>
            </a:r>
          </a:p>
          <a:p>
            <a:r>
              <a:rPr lang="en-US" altLang="en-US" dirty="0">
                <a:latin typeface="Times New Roman" charset="0"/>
                <a:ea typeface="MS PGothic" charset="-128"/>
              </a:rPr>
              <a:t>       5.    Design and construction that ensure maximum safety, efficiency, and comfort</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5749BA-963B-3442-8806-6D326DE60F3B}" type="slidenum">
              <a:rPr lang="en-US" altLang="en-US" sz="1200"/>
              <a:pPr eaLnBrk="1" hangingPunct="1"/>
              <a:t>8</a:t>
            </a:fld>
            <a:endParaRPr lang="en-US" altLang="en-US" sz="1200" dirty="0"/>
          </a:p>
        </p:txBody>
      </p:sp>
    </p:spTree>
    <p:extLst>
      <p:ext uri="{BB962C8B-B14F-4D97-AF65-F5344CB8AC3E}">
        <p14:creationId xmlns:p14="http://schemas.microsoft.com/office/powerpoint/2010/main" val="21041473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Special considerations</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Night landings</a:t>
            </a:r>
          </a:p>
          <a:p>
            <a:r>
              <a:rPr lang="en-US" altLang="en-US" dirty="0">
                <a:latin typeface="Times New Roman" charset="0"/>
                <a:ea typeface="MS PGothic" charset="-128"/>
              </a:rPr>
              <a:t>              a.    Do not shine spotlights, flashlights, or any other lights in the air to help the pilot; they may temporarily blind the pilot.</a:t>
            </a:r>
          </a:p>
          <a:p>
            <a:r>
              <a:rPr lang="en-US" altLang="en-US" dirty="0">
                <a:latin typeface="Times New Roman" charset="0"/>
                <a:ea typeface="MS PGothic" charset="-128"/>
              </a:rPr>
              <a:t>              b.    Direct low-intensity headlights or lanterns toward the ground at the landing site.</a:t>
            </a:r>
          </a:p>
          <a:p>
            <a:r>
              <a:rPr lang="en-US" altLang="en-US" dirty="0">
                <a:latin typeface="Times New Roman" charset="0"/>
                <a:ea typeface="MS PGothic" charset="-128"/>
              </a:rPr>
              <a:t>              c.    Illuminate overhead hazards or obstructions if possible.</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986DBA-73D6-CA47-86C2-FAF3E8081E27}" type="slidenum">
              <a:rPr lang="en-US" altLang="en-US" sz="1200"/>
              <a:pPr eaLnBrk="1" hangingPunct="1"/>
              <a:t>71</a:t>
            </a:fld>
            <a:endParaRPr lang="en-US" altLang="en-US" sz="1200" dirty="0"/>
          </a:p>
        </p:txBody>
      </p:sp>
    </p:spTree>
    <p:extLst>
      <p:ext uri="{BB962C8B-B14F-4D97-AF65-F5344CB8AC3E}">
        <p14:creationId xmlns:p14="http://schemas.microsoft.com/office/powerpoint/2010/main" val="16264334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Landing on uneven ground</a:t>
            </a:r>
          </a:p>
          <a:p>
            <a:r>
              <a:rPr lang="en-US" altLang="en-US" dirty="0">
                <a:latin typeface="Times New Roman" charset="0"/>
                <a:ea typeface="MS PGothic" charset="-128"/>
              </a:rPr>
              <a:t>       a.    If a helicopter must land on uneven ground, use extra caution.</a:t>
            </a:r>
          </a:p>
          <a:p>
            <a:r>
              <a:rPr lang="en-US" altLang="en-US" dirty="0">
                <a:latin typeface="Times New Roman" charset="0"/>
                <a:ea typeface="MS PGothic" charset="-128"/>
              </a:rPr>
              <a:t>       b.    The main rotor blade will be closer to the ground on the uphill side.</a:t>
            </a:r>
          </a:p>
          <a:p>
            <a:r>
              <a:rPr lang="en-US" altLang="en-US" dirty="0">
                <a:latin typeface="Times New Roman" charset="0"/>
                <a:ea typeface="MS PGothic" charset="-128"/>
              </a:rPr>
              <a:t>       c.    Approach the aircraft from the downhill side only or as directed by the flight crew.</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D4FE7F-C5B1-4541-8412-23397D40D364}"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477019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Medevacs at hazmat incidents</a:t>
            </a:r>
          </a:p>
          <a:p>
            <a:r>
              <a:rPr lang="en-US" altLang="en-US" dirty="0">
                <a:latin typeface="Times New Roman" charset="0"/>
                <a:ea typeface="MS PGothic" charset="-128"/>
              </a:rPr>
              <a:t>       a.    Immediately notify the flight crew of the presence of hazmat at the scene.</a:t>
            </a:r>
          </a:p>
          <a:p>
            <a:r>
              <a:rPr lang="en-US" altLang="en-US" dirty="0">
                <a:latin typeface="Times New Roman" charset="0"/>
                <a:ea typeface="MS PGothic" charset="-128"/>
              </a:rPr>
              <a:t>       b.    Consult the flight crew and incident commander about the best approach and distance from the scene for a medevac.</a:t>
            </a:r>
          </a:p>
          <a:p>
            <a:r>
              <a:rPr lang="en-US" altLang="en-US" dirty="0">
                <a:latin typeface="Times New Roman" charset="0"/>
                <a:ea typeface="MS PGothic" charset="-128"/>
              </a:rPr>
              <a:t>       c.    The landing zone should be uphill and upwind from the hazmat scene.</a:t>
            </a:r>
          </a:p>
          <a:p>
            <a:r>
              <a:rPr lang="en-US" altLang="en-US" dirty="0">
                <a:latin typeface="Times New Roman" charset="0"/>
                <a:ea typeface="MS PGothic" charset="-128"/>
              </a:rPr>
              <a:t>       d.    Properly decontaminate patients before loading them into the helicopter.</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7E7F54-2AF2-EE43-B226-1DD1808F5191}" type="slidenum">
              <a:rPr lang="en-US" altLang="en-US" sz="1200"/>
              <a:pPr eaLnBrk="1" hangingPunct="1"/>
              <a:t>73</a:t>
            </a:fld>
            <a:endParaRPr lang="en-US" altLang="en-US" sz="1200" dirty="0"/>
          </a:p>
        </p:txBody>
      </p:sp>
    </p:spTree>
    <p:extLst>
      <p:ext uri="{BB962C8B-B14F-4D97-AF65-F5344CB8AC3E}">
        <p14:creationId xmlns:p14="http://schemas.microsoft.com/office/powerpoint/2010/main" val="20823554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Medevac issues</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Factors that influence the decision to request a medevac:</a:t>
            </a:r>
          </a:p>
          <a:p>
            <a:r>
              <a:rPr lang="en-US" altLang="en-US" dirty="0">
                <a:latin typeface="Times New Roman" charset="0"/>
                <a:ea typeface="MS PGothic" charset="-128"/>
              </a:rPr>
              <a:t>              a.    Assess the severity of the weather or environment/terrain.</a:t>
            </a:r>
          </a:p>
          <a:p>
            <a:r>
              <a:rPr lang="en-US" altLang="en-US" dirty="0">
                <a:latin typeface="Times New Roman" charset="0"/>
                <a:ea typeface="MS PGothic" charset="-128"/>
              </a:rPr>
              <a:t>              b.    Most helicopter services are limited to flying below 10,000 feet above sea level.</a:t>
            </a:r>
          </a:p>
          <a:p>
            <a:r>
              <a:rPr lang="en-US" altLang="en-US" dirty="0">
                <a:latin typeface="Times New Roman" charset="0"/>
                <a:ea typeface="MS PGothic" charset="-128"/>
              </a:rPr>
              <a:t>              c.    Medevac helicopters fly between 130 and 150 mph.</a:t>
            </a: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F5CE33-D571-EB43-AFBF-BDA651B77DA1}" type="slidenum">
              <a:rPr lang="en-US" altLang="en-US" sz="1200"/>
              <a:pPr eaLnBrk="1" hangingPunct="1"/>
              <a:t>74</a:t>
            </a:fld>
            <a:endParaRPr lang="en-US" altLang="en-US" sz="1200" dirty="0"/>
          </a:p>
        </p:txBody>
      </p:sp>
    </p:spTree>
    <p:extLst>
      <p:ext uri="{BB962C8B-B14F-4D97-AF65-F5344CB8AC3E}">
        <p14:creationId xmlns:p14="http://schemas.microsoft.com/office/powerpoint/2010/main" val="6074059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d.    Because of the cabin</a:t>
            </a:r>
            <a:r>
              <a:rPr lang="ja-JP" altLang="en-US" dirty="0">
                <a:latin typeface="Times New Roman" charset="0"/>
                <a:ea typeface="MS PGothic" charset="-128"/>
              </a:rPr>
              <a:t>’</a:t>
            </a:r>
            <a:r>
              <a:rPr lang="en-US" altLang="ja-JP" dirty="0">
                <a:latin typeface="Times New Roman" charset="0"/>
                <a:ea typeface="MS PGothic" charset="-128"/>
              </a:rPr>
              <a:t>s confined space, assess the number and size of the patients who can be safely transported in a medevac helicopter.</a:t>
            </a:r>
          </a:p>
          <a:p>
            <a:r>
              <a:rPr lang="en-US" altLang="en-US" dirty="0">
                <a:latin typeface="Times New Roman" charset="0"/>
                <a:ea typeface="MS PGothic" charset="-128"/>
              </a:rPr>
              <a:t>e.    Medevac flights are extremely expensive compared to ambulance transports.</a:t>
            </a:r>
          </a:p>
          <a:p>
            <a:r>
              <a:rPr lang="en-US" altLang="en-US" dirty="0">
                <a:latin typeface="Times New Roman" charset="0"/>
                <a:ea typeface="MS PGothic" charset="-128"/>
              </a:rPr>
              <a:t>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534965-7949-8C4C-A10B-D3D9ADD9D87F}"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6818257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660386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429606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772941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515566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51455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table shows the basic ambulance designs.</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826515-FD2A-7842-AD60-752B6FEB8BFD}" type="slidenum">
              <a:rPr lang="en-US" altLang="en-US" sz="1200"/>
              <a:pPr eaLnBrk="1" hangingPunct="1"/>
              <a:t>9</a:t>
            </a:fld>
            <a:endParaRPr lang="en-US" altLang="en-US" sz="1200" dirty="0"/>
          </a:p>
        </p:txBody>
      </p:sp>
    </p:spTree>
    <p:extLst>
      <p:ext uri="{BB962C8B-B14F-4D97-AF65-F5344CB8AC3E}">
        <p14:creationId xmlns:p14="http://schemas.microsoft.com/office/powerpoint/2010/main" val="17904559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673739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4313753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204966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4785273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4801180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481894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997886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53919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1274204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10019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Each state establishes its own standards for ambulance licensing or certification.</a:t>
            </a:r>
            <a:endParaRPr lang="en-US" altLang="en-US" b="1" i="1" dirty="0">
              <a:latin typeface="Times New Roman" charset="0"/>
              <a:ea typeface="MS PGothic" charset="-128"/>
            </a:endParaRPr>
          </a:p>
          <a:p>
            <a:r>
              <a:rPr lang="en-US" altLang="en-US" b="1" i="1" dirty="0">
                <a:latin typeface="Times New Roman" charset="0"/>
                <a:ea typeface="MS PGothic" charset="-128"/>
              </a:rPr>
              <a:t>        </a:t>
            </a:r>
            <a:r>
              <a:rPr lang="en-US" altLang="en-US" dirty="0">
                <a:latin typeface="Times New Roman" charset="0"/>
                <a:ea typeface="MS PGothic" charset="-128"/>
              </a:rPr>
              <a:t>1.    Many states use federal specifications.</a:t>
            </a:r>
          </a:p>
          <a:p>
            <a:r>
              <a:rPr lang="en-US" altLang="en-US" dirty="0">
                <a:latin typeface="Times New Roman" charset="0"/>
                <a:ea typeface="MS PGothic" charset="-128"/>
              </a:rPr>
              <a:t>E.    The Star of Life</a:t>
            </a:r>
            <a:r>
              <a:rPr lang="en-US" altLang="en-US" baseline="30000" dirty="0">
                <a:latin typeface="Times New Roman" charset="0"/>
                <a:ea typeface="MS PGothic" charset="-128"/>
              </a:rPr>
              <a:t>®</a:t>
            </a:r>
            <a:r>
              <a:rPr lang="en-US" altLang="en-US" dirty="0">
                <a:latin typeface="Times New Roman" charset="0"/>
                <a:ea typeface="MS PGothic" charset="-128"/>
              </a:rPr>
              <a:t> emblem identifies vehicles as ambulances, and is often affixed to the sides, rear, and roof of the ambulance.</a:t>
            </a:r>
            <a:endParaRPr lang="en-US" altLang="en-US" b="1" i="1" dirty="0">
              <a:latin typeface="Times New Roman" charset="0"/>
              <a:ea typeface="MS PGothic" charset="-128"/>
            </a:endParaRPr>
          </a:p>
          <a:p>
            <a:r>
              <a:rPr lang="en-US" altLang="en-US" b="1" i="1" dirty="0">
                <a:latin typeface="Times New Roman" charset="0"/>
                <a:ea typeface="MS PGothic" charset="-128"/>
              </a:rPr>
              <a:t>	</a:t>
            </a:r>
            <a:endParaRPr lang="en-US" altLang="en-US" dirty="0">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BE8DBE-FE5A-954C-88FF-672D0DE4519E}"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6523066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685130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4607282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815200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781509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755289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4412245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792667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853697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5087668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0998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2863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r>
              <a:rPr lang="en-US"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3" r:id="rId12"/>
    <p:sldLayoutId id="2147483664" r:id="rId13"/>
    <p:sldLayoutId id="2147483665" r:id="rId14"/>
    <p:sldLayoutId id="2147483667" r:id="rId15"/>
    <p:sldLayoutId id="2147483668" r:id="rId16"/>
    <p:sldLayoutId id="2147483669" r:id="rId17"/>
    <p:sldLayoutId id="2147483671" r:id="rId18"/>
    <p:sldLayoutId id="2147483672" r:id="rId19"/>
    <p:sldLayoutId id="2147483673" r:id="rId20"/>
    <p:sldLayoutId id="2147483675" r:id="rId21"/>
    <p:sldLayoutId id="2147483676" r:id="rId22"/>
    <p:sldLayoutId id="2147483677" r:id="rId23"/>
    <p:sldLayoutId id="2147483679" r:id="rId24"/>
    <p:sldLayoutId id="2147483680" r:id="rId25"/>
    <p:sldLayoutId id="2147483681" r:id="rId26"/>
    <p:sldLayoutId id="2147483683" r:id="rId27"/>
    <p:sldLayoutId id="2147483684" r:id="rId28"/>
    <p:sldLayoutId id="2147483685" r:id="rId29"/>
    <p:sldLayoutId id="2147483687" r:id="rId30"/>
    <p:sldLayoutId id="2147483688" r:id="rId31"/>
    <p:sldLayoutId id="2147483689" r:id="rId32"/>
    <p:sldLayoutId id="2147483691" r:id="rId33"/>
    <p:sldLayoutId id="2147483692" r:id="rId34"/>
    <p:sldLayoutId id="2147483693" r:id="rId35"/>
    <p:sldLayoutId id="2147483695" r:id="rId36"/>
    <p:sldLayoutId id="2147483696" r:id="rId37"/>
    <p:sldLayoutId id="2147483697"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38</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lnSpc>
                <a:spcPct val="105000"/>
              </a:lnSpc>
              <a:spcBef>
                <a:spcPts val="200"/>
              </a:spcBef>
            </a:pPr>
            <a:r>
              <a:rPr lang="en-US" altLang="en-US" dirty="0">
                <a:latin typeface="Arial" charset="0"/>
              </a:rPr>
              <a:t>Transport Operations</a:t>
            </a:r>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Emergency Vehicle Design </a:t>
            </a:r>
            <a:r>
              <a:rPr lang="en-US" altLang="en-US" sz="2000" b="0" dirty="0"/>
              <a:t>(4 of 5)</a:t>
            </a:r>
          </a:p>
        </p:txBody>
      </p:sp>
      <p:sp>
        <p:nvSpPr>
          <p:cNvPr id="14339"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Ambulance licensing or certification standards are established by states.</a:t>
            </a:r>
          </a:p>
          <a:p>
            <a:pPr>
              <a:spcBef>
                <a:spcPct val="35000"/>
              </a:spcBef>
            </a:pPr>
            <a:r>
              <a:rPr lang="en-US" altLang="en-US" dirty="0"/>
              <a:t>The Star of Life</a:t>
            </a:r>
            <a:r>
              <a:rPr lang="en-US" altLang="en-US" baseline="30000" dirty="0"/>
              <a:t>®</a:t>
            </a:r>
            <a:r>
              <a:rPr lang="en-US" altLang="en-US" dirty="0"/>
              <a:t> emblem is affixed to the sides, rear, and roof of the ambulance.</a:t>
            </a:r>
          </a:p>
        </p:txBody>
      </p:sp>
      <p:sp>
        <p:nvSpPr>
          <p:cNvPr id="2" name="Rectangle 1"/>
          <p:cNvSpPr/>
          <p:nvPr/>
        </p:nvSpPr>
        <p:spPr>
          <a:xfrm>
            <a:off x="914400" y="5252702"/>
            <a:ext cx="2878737" cy="369332"/>
          </a:xfrm>
          <a:prstGeom prst="rect">
            <a:avLst/>
          </a:prstGeom>
        </p:spPr>
        <p:txBody>
          <a:bodyPr wrap="none">
            <a:spAutoFit/>
          </a:bodyPr>
          <a:lstStyle/>
          <a:p>
            <a:r>
              <a:rPr lang="en-US" b="1" dirty="0"/>
              <a:t>FIGURE 38-5 </a:t>
            </a:r>
            <a:r>
              <a:rPr lang="en-US" dirty="0"/>
              <a:t>The Star of Life.</a:t>
            </a:r>
          </a:p>
        </p:txBody>
      </p:sp>
      <p:sp>
        <p:nvSpPr>
          <p:cNvPr id="3" name="Rectangle 2"/>
          <p:cNvSpPr/>
          <p:nvPr/>
        </p:nvSpPr>
        <p:spPr>
          <a:xfrm>
            <a:off x="914400" y="5626164"/>
            <a:ext cx="353334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National Highway Traffic Safety Administration.</a:t>
            </a:r>
          </a:p>
        </p:txBody>
      </p:sp>
      <p:pic>
        <p:nvPicPr>
          <p:cNvPr id="2051" name="Picture 3" descr="An illustration shows the six-pointed star of life emblem featuring the rod of Asclepius in the cent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65" y="1502406"/>
            <a:ext cx="3819182" cy="3787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714" name="Rectangle 6"/>
          <p:cNvSpPr>
            <a:spLocks noGrp="1" noChangeArrowheads="1"/>
          </p:cNvSpPr>
          <p:nvPr>
            <p:ph type="title"/>
          </p:nvPr>
        </p:nvSpPr>
        <p:spPr/>
        <p:txBody>
          <a:bodyPr/>
          <a:lstStyle/>
          <a:p>
            <a:pPr>
              <a:lnSpc>
                <a:spcPct val="85000"/>
              </a:lnSpc>
            </a:pPr>
            <a:r>
              <a:rPr lang="en-US" altLang="en-US" dirty="0"/>
              <a:t>Review</a:t>
            </a:r>
          </a:p>
        </p:txBody>
      </p:sp>
      <p:sp>
        <p:nvSpPr>
          <p:cNvPr id="115715" name="Rectangle 7"/>
          <p:cNvSpPr>
            <a:spLocks noGrp="1" noChangeArrowheads="1"/>
          </p:cNvSpPr>
          <p:nvPr>
            <p:ph idx="1"/>
          </p:nvPr>
        </p:nvSpPr>
        <p:spPr/>
        <p:txBody>
          <a:bodyPr rIns="228600"/>
          <a:lstStyle/>
          <a:p>
            <a:pPr marL="457200" indent="-457200">
              <a:spcBef>
                <a:spcPct val="35000"/>
              </a:spcBef>
              <a:buFontTx/>
              <a:buAutoNum type="arabicPeriod" startAt="9"/>
            </a:pPr>
            <a:r>
              <a:rPr lang="en-US" altLang="en-US" dirty="0"/>
              <a:t>Which of the following statements about helicopters is true?</a:t>
            </a:r>
          </a:p>
          <a:p>
            <a:pPr marL="1016000" lvl="1" indent="-444500">
              <a:spcBef>
                <a:spcPts val="840"/>
              </a:spcBef>
              <a:buFontTx/>
              <a:buAutoNum type="alphaUcPeriod"/>
            </a:pPr>
            <a:r>
              <a:rPr lang="en-US" altLang="en-US" dirty="0"/>
              <a:t>It is possible that the main rotor blade will dip to within 4 feet of the ground.</a:t>
            </a:r>
          </a:p>
          <a:p>
            <a:pPr marL="1016000" lvl="1" indent="-444500">
              <a:spcBef>
                <a:spcPts val="840"/>
              </a:spcBef>
              <a:buFontTx/>
              <a:buAutoNum type="alphaUcPeriod"/>
            </a:pPr>
            <a:r>
              <a:rPr lang="en-US" altLang="en-US" dirty="0"/>
              <a:t>A helicopter is considered </a:t>
            </a:r>
            <a:r>
              <a:rPr lang="ja-JP" altLang="en-US" dirty="0"/>
              <a:t>“</a:t>
            </a:r>
            <a:r>
              <a:rPr lang="en-US" altLang="ja-JP" dirty="0"/>
              <a:t>hot</a:t>
            </a:r>
            <a:r>
              <a:rPr lang="ja-JP" altLang="en-US" dirty="0"/>
              <a:t>”</a:t>
            </a:r>
            <a:r>
              <a:rPr lang="en-US" altLang="ja-JP" dirty="0"/>
              <a:t> when it is on the ground and the rotors are still.</a:t>
            </a:r>
          </a:p>
          <a:p>
            <a:pPr marL="1016000" lvl="1" indent="-444500">
              <a:spcBef>
                <a:spcPts val="840"/>
              </a:spcBef>
              <a:buFontTx/>
              <a:buAutoNum type="alphaUcPeriod"/>
            </a:pPr>
            <a:r>
              <a:rPr lang="en-US" altLang="en-US" dirty="0"/>
              <a:t>If the helicopter must land on a grade, you should approach it from the uphill side.</a:t>
            </a:r>
          </a:p>
          <a:p>
            <a:pPr marL="1016000" lvl="1" indent="-444500">
              <a:spcBef>
                <a:spcPts val="840"/>
              </a:spcBef>
              <a:buFontTx/>
              <a:buAutoNum type="alphaUcPeriod"/>
            </a:pPr>
            <a:r>
              <a:rPr lang="en-US" altLang="en-US" dirty="0"/>
              <a:t>If you must go from one side of the helicopter to the other, the best way is to duck under the body.</a:t>
            </a:r>
            <a:endParaRPr lang="en-US" altLang="en-US" sz="2000" dirty="0"/>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6738" name="Rectangle 6"/>
          <p:cNvSpPr>
            <a:spLocks noGrp="1" noChangeArrowheads="1"/>
          </p:cNvSpPr>
          <p:nvPr>
            <p:ph type="title"/>
          </p:nvPr>
        </p:nvSpPr>
        <p:spPr/>
        <p:txBody>
          <a:bodyPr/>
          <a:lstStyle/>
          <a:p>
            <a:pPr>
              <a:lnSpc>
                <a:spcPct val="85000"/>
              </a:lnSpc>
            </a:pPr>
            <a:r>
              <a:rPr lang="en-US" altLang="en-US" dirty="0"/>
              <a:t>Review</a:t>
            </a:r>
          </a:p>
        </p:txBody>
      </p:sp>
      <p:sp>
        <p:nvSpPr>
          <p:cNvPr id="116739" name="Rectangle 7"/>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Because the main rotor blade of a helicopter is flexible, it can dip as low as 4 feet from the ground. Use extreme caution when approaching a helicopter with the rotors on. If the helicopter must land on a grade, approach it from the </a:t>
            </a:r>
            <a:r>
              <a:rPr lang="en-US" altLang="en-US" i="1" dirty="0"/>
              <a:t>downhill</a:t>
            </a:r>
            <a:r>
              <a:rPr lang="en-US" altLang="en-US" dirty="0"/>
              <a:t> side. When moving from one side of the helicopter to the other, move around the front of the aircraft—not under it and </a:t>
            </a:r>
            <a:r>
              <a:rPr lang="en-US" altLang="en-US" i="1" dirty="0"/>
              <a:t>certainly not behind it!</a:t>
            </a:r>
          </a:p>
          <a:p>
            <a:pPr marL="0" indent="0">
              <a:buFontTx/>
              <a:buNone/>
            </a:pPr>
            <a:endParaRPr lang="en-US" altLang="en-US" dirty="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7762" name="Rectangle 6"/>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7763" name="Rectangle 7"/>
          <p:cNvSpPr>
            <a:spLocks noGrp="1" noChangeArrowheads="1"/>
          </p:cNvSpPr>
          <p:nvPr>
            <p:ph idx="1"/>
          </p:nvPr>
        </p:nvSpPr>
        <p:spPr/>
        <p:txBody>
          <a:bodyPr rIns="228600"/>
          <a:lstStyle/>
          <a:p>
            <a:pPr marL="457200" indent="-457200">
              <a:spcBef>
                <a:spcPct val="35000"/>
              </a:spcBef>
              <a:buFontTx/>
              <a:buAutoNum type="arabicPeriod" startAt="9"/>
            </a:pPr>
            <a:r>
              <a:rPr lang="en-US" altLang="en-US" dirty="0"/>
              <a:t>Which of the following statements about helicopters is true?</a:t>
            </a:r>
          </a:p>
          <a:p>
            <a:pPr marL="1016000" lvl="1" indent="-444500">
              <a:spcBef>
                <a:spcPct val="35000"/>
              </a:spcBef>
              <a:buFontTx/>
              <a:buAutoNum type="alphaUcPeriod"/>
            </a:pPr>
            <a:r>
              <a:rPr lang="en-US" altLang="en-US" dirty="0"/>
              <a:t>It is possible that the main rotor blade will dip to within 4 feet of the ground.</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A helicopter is considered </a:t>
            </a:r>
            <a:r>
              <a:rPr lang="ja-JP" altLang="en-US" dirty="0"/>
              <a:t>“</a:t>
            </a:r>
            <a:r>
              <a:rPr lang="en-US" altLang="ja-JP" dirty="0"/>
              <a:t>hot</a:t>
            </a:r>
            <a:r>
              <a:rPr lang="ja-JP" altLang="en-US" dirty="0"/>
              <a:t>”</a:t>
            </a:r>
            <a:r>
              <a:rPr lang="en-US" altLang="ja-JP" dirty="0"/>
              <a:t> when it is on the ground and the rotors are still.</a:t>
            </a:r>
            <a:br>
              <a:rPr lang="en-US" altLang="ja-JP" dirty="0"/>
            </a:br>
            <a:r>
              <a:rPr lang="en-US" altLang="ja-JP" b="1" dirty="0"/>
              <a:t>Rationale: </a:t>
            </a:r>
            <a:r>
              <a:rPr lang="en-US" altLang="ja-JP" dirty="0">
                <a:solidFill>
                  <a:srgbClr val="F37021"/>
                </a:solidFill>
              </a:rPr>
              <a:t>It is considered </a:t>
            </a:r>
            <a:r>
              <a:rPr lang="ja-JP" altLang="en-US" dirty="0">
                <a:solidFill>
                  <a:srgbClr val="F37021"/>
                </a:solidFill>
              </a:rPr>
              <a:t>“</a:t>
            </a:r>
            <a:r>
              <a:rPr lang="en-US" altLang="ja-JP" dirty="0">
                <a:solidFill>
                  <a:srgbClr val="F37021"/>
                </a:solidFill>
              </a:rPr>
              <a:t>hot</a:t>
            </a:r>
            <a:r>
              <a:rPr lang="ja-JP" altLang="en-US" dirty="0">
                <a:solidFill>
                  <a:srgbClr val="F37021"/>
                </a:solidFill>
              </a:rPr>
              <a:t>”</a:t>
            </a:r>
            <a:r>
              <a:rPr lang="en-US" altLang="ja-JP" dirty="0">
                <a:solidFill>
                  <a:srgbClr val="F37021"/>
                </a:solidFill>
              </a:rPr>
              <a:t> when the rotors are turning.</a:t>
            </a:r>
          </a:p>
          <a:p>
            <a:pPr marL="1016000" lvl="1" indent="-444500">
              <a:spcBef>
                <a:spcPct val="35000"/>
              </a:spcBef>
              <a:buFontTx/>
              <a:buAutoNum type="alphaUcPeriod" startAt="3"/>
            </a:pPr>
            <a:r>
              <a:rPr lang="en-US" altLang="en-US" dirty="0"/>
              <a:t>If the helicopter must land on a grade, you should approach it from the uphill side.</a:t>
            </a:r>
            <a:br>
              <a:rPr lang="en-US" altLang="en-US" dirty="0"/>
            </a:br>
            <a:r>
              <a:rPr lang="en-US" altLang="en-US" b="1" dirty="0"/>
              <a:t>Rationale: </a:t>
            </a:r>
            <a:r>
              <a:rPr lang="en-US" altLang="en-US" dirty="0">
                <a:solidFill>
                  <a:srgbClr val="F37021"/>
                </a:solidFill>
              </a:rPr>
              <a:t>You must approach the helicopter from the downhill side.</a:t>
            </a:r>
          </a:p>
          <a:p>
            <a:pPr marL="1016000" lvl="1" indent="-444500">
              <a:spcBef>
                <a:spcPct val="35000"/>
              </a:spcBef>
              <a:buFontTx/>
              <a:buAutoNum type="alphaUcPeriod" startAt="3"/>
            </a:pPr>
            <a:r>
              <a:rPr lang="en-US" altLang="en-US" dirty="0"/>
              <a:t>If you must go from one side of the helicopter to the other, the best way is to duck under the body.</a:t>
            </a:r>
            <a:br>
              <a:rPr lang="en-US" altLang="en-US" dirty="0"/>
            </a:br>
            <a:r>
              <a:rPr lang="en-US" altLang="en-US" b="1" dirty="0"/>
              <a:t>Rationale: </a:t>
            </a:r>
            <a:r>
              <a:rPr lang="en-US" altLang="en-US" dirty="0">
                <a:solidFill>
                  <a:srgbClr val="F37021"/>
                </a:solidFill>
              </a:rPr>
              <a:t>You must go from one side to the other around the front of the helicopter—never go behind it.</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9810" name="Rectangle 6"/>
          <p:cNvSpPr>
            <a:spLocks noGrp="1" noChangeArrowheads="1"/>
          </p:cNvSpPr>
          <p:nvPr>
            <p:ph type="title"/>
          </p:nvPr>
        </p:nvSpPr>
        <p:spPr/>
        <p:txBody>
          <a:bodyPr/>
          <a:lstStyle/>
          <a:p>
            <a:pPr>
              <a:lnSpc>
                <a:spcPct val="85000"/>
              </a:lnSpc>
            </a:pPr>
            <a:r>
              <a:rPr lang="en-US" altLang="en-US" dirty="0"/>
              <a:t>Review</a:t>
            </a:r>
          </a:p>
        </p:txBody>
      </p:sp>
      <p:sp>
        <p:nvSpPr>
          <p:cNvPr id="119811" name="Rectangle 7"/>
          <p:cNvSpPr>
            <a:spLocks noGrp="1" noChangeArrowheads="1"/>
          </p:cNvSpPr>
          <p:nvPr>
            <p:ph idx="1"/>
          </p:nvPr>
        </p:nvSpPr>
        <p:spPr/>
        <p:txBody>
          <a:bodyPr rIns="228600"/>
          <a:lstStyle/>
          <a:p>
            <a:pPr marL="682625" indent="-682625">
              <a:spcBef>
                <a:spcPct val="35000"/>
              </a:spcBef>
              <a:buFontTx/>
              <a:buAutoNum type="arabicPeriod" startAt="10"/>
            </a:pPr>
            <a:r>
              <a:rPr lang="en-US" altLang="en-US" dirty="0"/>
              <a:t>Upon arrival at a scene where hazardous materials are involved, you should park the ambulance:</a:t>
            </a:r>
          </a:p>
          <a:p>
            <a:pPr marL="1241425" lvl="1" indent="-444500">
              <a:spcBef>
                <a:spcPct val="35000"/>
              </a:spcBef>
              <a:buFontTx/>
              <a:buAutoNum type="alphaUcPeriod"/>
            </a:pPr>
            <a:r>
              <a:rPr lang="en-US" altLang="en-US" dirty="0"/>
              <a:t>upwind from the scene.</a:t>
            </a:r>
          </a:p>
          <a:p>
            <a:pPr marL="1241425" lvl="1" indent="-444500">
              <a:spcBef>
                <a:spcPct val="35000"/>
              </a:spcBef>
              <a:buFontTx/>
              <a:buAutoNum type="alphaUcPeriod"/>
            </a:pPr>
            <a:r>
              <a:rPr lang="en-US" altLang="en-US" dirty="0"/>
              <a:t>with the warning lights off. </a:t>
            </a:r>
          </a:p>
          <a:p>
            <a:pPr marL="1241425" lvl="1" indent="-444500">
              <a:spcBef>
                <a:spcPct val="35000"/>
              </a:spcBef>
              <a:buFontTx/>
              <a:buAutoNum type="alphaUcPeriod"/>
            </a:pPr>
            <a:r>
              <a:rPr lang="en-US" altLang="en-US" dirty="0"/>
              <a:t>downhill from the scene. </a:t>
            </a:r>
          </a:p>
          <a:p>
            <a:pPr marL="1241425" lvl="1" indent="-444500">
              <a:spcBef>
                <a:spcPct val="35000"/>
              </a:spcBef>
              <a:buFontTx/>
              <a:buAutoNum type="alphaUcPeriod"/>
            </a:pPr>
            <a:r>
              <a:rPr lang="en-US" altLang="en-US" dirty="0"/>
              <a:t>at least 50 feet from the scene.</a:t>
            </a:r>
            <a:r>
              <a:rPr lang="en-US" altLang="en-US" dirty="0">
                <a:solidFill>
                  <a:srgbClr val="000000"/>
                </a:solidFill>
              </a:rPr>
              <a:t> </a:t>
            </a:r>
          </a:p>
          <a:p>
            <a:pPr marL="682625" indent="-682625">
              <a:buFontTx/>
              <a:buAutoNum type="arabicPeriod" startAt="10"/>
            </a:pPr>
            <a:endParaRPr lang="en-US" altLang="en-US" sz="2400" dirty="0">
              <a:solidFill>
                <a:srgbClr val="000000"/>
              </a:solidFill>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0834" name="Rectangle 6"/>
          <p:cNvSpPr>
            <a:spLocks noGrp="1" noChangeArrowheads="1"/>
          </p:cNvSpPr>
          <p:nvPr>
            <p:ph type="title"/>
          </p:nvPr>
        </p:nvSpPr>
        <p:spPr/>
        <p:txBody>
          <a:bodyPr/>
          <a:lstStyle/>
          <a:p>
            <a:pPr>
              <a:lnSpc>
                <a:spcPct val="85000"/>
              </a:lnSpc>
            </a:pPr>
            <a:r>
              <a:rPr lang="en-US" altLang="en-US" dirty="0"/>
              <a:t>Review</a:t>
            </a:r>
          </a:p>
        </p:txBody>
      </p:sp>
      <p:sp>
        <p:nvSpPr>
          <p:cNvPr id="120835" name="Rectangle 7"/>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At the scene of a hazmat incident, the ambulance should be parked uphill </a:t>
            </a:r>
            <a:r>
              <a:rPr lang="en-US" altLang="en-US" i="1" dirty="0"/>
              <a:t>and</a:t>
            </a:r>
            <a:r>
              <a:rPr lang="en-US" altLang="en-US" dirty="0"/>
              <a:t> upwind from the scene. Other locations may expose the ambulance to any escaping hazardous material. Be prepared to quickly move the ambulance if the wind shifts in your direction. </a:t>
            </a:r>
          </a:p>
          <a:p>
            <a:pPr marL="0" indent="0">
              <a:buFontTx/>
              <a:buNone/>
            </a:pPr>
            <a:endParaRPr lang="en-US" altLang="en-US" dirty="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1858" name="Rectangle 6"/>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21859" name="Rectangle 7"/>
          <p:cNvSpPr>
            <a:spLocks noGrp="1" noChangeArrowheads="1"/>
          </p:cNvSpPr>
          <p:nvPr>
            <p:ph idx="1"/>
          </p:nvPr>
        </p:nvSpPr>
        <p:spPr/>
        <p:txBody>
          <a:bodyPr rIns="228600"/>
          <a:lstStyle/>
          <a:p>
            <a:pPr marL="682625" indent="-682625">
              <a:spcBef>
                <a:spcPct val="35000"/>
              </a:spcBef>
              <a:buFontTx/>
              <a:buAutoNum type="arabicPeriod" startAt="10"/>
            </a:pPr>
            <a:r>
              <a:rPr lang="en-US" altLang="en-US" dirty="0"/>
              <a:t>Upon arrival at a scene where hazardous materials are involved, you should park the ambulance:</a:t>
            </a:r>
          </a:p>
          <a:p>
            <a:pPr marL="1241425" lvl="1" indent="-444500">
              <a:spcBef>
                <a:spcPct val="35000"/>
              </a:spcBef>
              <a:buFontTx/>
              <a:buAutoNum type="alphaUcPeriod"/>
            </a:pPr>
            <a:r>
              <a:rPr lang="en-US" altLang="en-US" dirty="0"/>
              <a:t>upwind from the scene.</a:t>
            </a:r>
            <a:br>
              <a:rPr lang="en-US" altLang="en-US" dirty="0"/>
            </a:br>
            <a:r>
              <a:rPr lang="en-US" altLang="en-US" b="1" dirty="0"/>
              <a:t>Rationale: </a:t>
            </a:r>
            <a:r>
              <a:rPr lang="en-US" altLang="en-US" dirty="0">
                <a:solidFill>
                  <a:srgbClr val="F37021"/>
                </a:solidFill>
              </a:rPr>
              <a:t>Correct answer</a:t>
            </a:r>
          </a:p>
          <a:p>
            <a:pPr marL="1241425" lvl="1" indent="-444500">
              <a:spcBef>
                <a:spcPct val="35000"/>
              </a:spcBef>
              <a:buFontTx/>
              <a:buAutoNum type="alphaUcPeriod"/>
            </a:pPr>
            <a:r>
              <a:rPr lang="en-US" altLang="en-US" dirty="0"/>
              <a:t>with the warning lights off. </a:t>
            </a:r>
            <a:br>
              <a:rPr lang="en-US" altLang="en-US" dirty="0"/>
            </a:br>
            <a:r>
              <a:rPr lang="en-US" altLang="en-US" b="1" dirty="0"/>
              <a:t>Rationale: </a:t>
            </a:r>
            <a:r>
              <a:rPr lang="en-US" altLang="en-US" dirty="0">
                <a:solidFill>
                  <a:srgbClr val="F37021"/>
                </a:solidFill>
              </a:rPr>
              <a:t>Parking upwind is your most important concern. Using the warning lights is based upon departmental guidelines.</a:t>
            </a:r>
          </a:p>
          <a:p>
            <a:pPr marL="1254125" lvl="1" indent="-457200">
              <a:spcBef>
                <a:spcPct val="35000"/>
              </a:spcBef>
              <a:buFontTx/>
              <a:buAutoNum type="alphaUcPeriod" startAt="3"/>
            </a:pPr>
            <a:r>
              <a:rPr lang="en-US" altLang="en-US" dirty="0"/>
              <a:t>downhill from the scene. </a:t>
            </a:r>
            <a:br>
              <a:rPr lang="en-US" altLang="en-US" dirty="0"/>
            </a:br>
            <a:r>
              <a:rPr lang="en-US" altLang="en-US" b="1" dirty="0"/>
              <a:t>Rationale: </a:t>
            </a:r>
            <a:r>
              <a:rPr lang="en-US" altLang="en-US" dirty="0">
                <a:solidFill>
                  <a:srgbClr val="F37021"/>
                </a:solidFill>
              </a:rPr>
              <a:t>You should park uphill and upwind.</a:t>
            </a:r>
          </a:p>
          <a:p>
            <a:pPr marL="1254125" lvl="1" indent="-457200">
              <a:spcBef>
                <a:spcPct val="35000"/>
              </a:spcBef>
              <a:buFontTx/>
              <a:buAutoNum type="alphaUcPeriod" startAt="3"/>
            </a:pPr>
            <a:r>
              <a:rPr lang="en-US" altLang="en-US" dirty="0"/>
              <a:t>at least 50 feet from the scene. </a:t>
            </a:r>
            <a:br>
              <a:rPr lang="en-US" altLang="en-US" dirty="0"/>
            </a:br>
            <a:r>
              <a:rPr lang="en-US" altLang="en-US" b="1" dirty="0"/>
              <a:t>Rationale: </a:t>
            </a:r>
            <a:r>
              <a:rPr lang="en-US" altLang="en-US" dirty="0">
                <a:solidFill>
                  <a:srgbClr val="F37021"/>
                </a:solidFill>
              </a:rPr>
              <a:t>Parking upwind is your first priority. The distance from the hot zone should be at least 100 feet.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pPr>
              <a:lnSpc>
                <a:spcPct val="85000"/>
              </a:lnSpc>
            </a:pPr>
            <a:r>
              <a:rPr lang="en-US" altLang="en-US" dirty="0"/>
              <a:t>Emergency Vehicle Design </a:t>
            </a:r>
            <a:r>
              <a:rPr lang="en-US" altLang="en-US" sz="2000" b="0" dirty="0"/>
              <a:t>(5 of 5)</a:t>
            </a:r>
          </a:p>
        </p:txBody>
      </p:sp>
      <p:sp>
        <p:nvSpPr>
          <p:cNvPr id="2" name="Rectangle 1"/>
          <p:cNvSpPr/>
          <p:nvPr/>
        </p:nvSpPr>
        <p:spPr>
          <a:xfrm>
            <a:off x="2318122" y="5412020"/>
            <a:ext cx="7615855" cy="1200329"/>
          </a:xfrm>
          <a:prstGeom prst="rect">
            <a:avLst/>
          </a:prstGeom>
        </p:spPr>
        <p:txBody>
          <a:bodyPr wrap="square">
            <a:spAutoFit/>
          </a:bodyPr>
          <a:lstStyle/>
          <a:p>
            <a:r>
              <a:rPr lang="en-US" b="1" dirty="0"/>
              <a:t>FIGURE 38-4 A. </a:t>
            </a:r>
            <a:r>
              <a:rPr lang="en-US" dirty="0"/>
              <a:t>The conventional, truck cab-chassis has a modular ambulance body that can be transferred to a newer chassis (type I). </a:t>
            </a:r>
            <a:r>
              <a:rPr lang="en-US" b="1" dirty="0"/>
              <a:t>B. </a:t>
            </a:r>
            <a:r>
              <a:rPr lang="en-US" dirty="0"/>
              <a:t>The standard van ambulance has a forward-control integral cab body (type II). </a:t>
            </a:r>
            <a:r>
              <a:rPr lang="en-US" b="1" dirty="0"/>
              <a:t>C. </a:t>
            </a:r>
            <a:r>
              <a:rPr lang="en-US" dirty="0"/>
              <a:t>The specialty van ambulance has a cab that is mounted on a cut-away van chassis (type III).</a:t>
            </a:r>
          </a:p>
        </p:txBody>
      </p:sp>
      <p:sp>
        <p:nvSpPr>
          <p:cNvPr id="3" name="Rectangle 2"/>
          <p:cNvSpPr/>
          <p:nvPr/>
        </p:nvSpPr>
        <p:spPr>
          <a:xfrm>
            <a:off x="2318122" y="6551888"/>
            <a:ext cx="8250337" cy="246221"/>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 Jones &amp; Bartlett Learning;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Courtesy of Captain David Jackson, Saginaw Township Fire Department; </a:t>
            </a:r>
            <a:r>
              <a:rPr lang="en-US" sz="1000" b="1" dirty="0">
                <a:latin typeface="Arial" panose="020B0604020202020204" pitchFamily="34" charset="0"/>
                <a:cs typeface="Arial" panose="020B0604020202020204" pitchFamily="34" charset="0"/>
              </a:rPr>
              <a:t>C: </a:t>
            </a:r>
            <a:r>
              <a:rPr lang="en-US" sz="1000" dirty="0">
                <a:latin typeface="Arial" panose="020B0604020202020204" pitchFamily="34" charset="0"/>
                <a:cs typeface="Arial" panose="020B0604020202020204" pitchFamily="34" charset="0"/>
              </a:rPr>
              <a:t>© Kevin Norris/ Shutterstock.</a:t>
            </a:r>
          </a:p>
        </p:txBody>
      </p:sp>
      <p:pic>
        <p:nvPicPr>
          <p:cNvPr id="3075" name="Picture 3" descr="Photo A shows a fire rescue van. Photo B shows an ambulance. Photo C shows an ambulanc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85455"/>
            <a:ext cx="6948488" cy="410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Phases of an Ambulance Call</a:t>
            </a:r>
          </a:p>
        </p:txBody>
      </p:sp>
      <p:pic>
        <p:nvPicPr>
          <p:cNvPr id="4098" name="Picture 2" descr="The table lists the following. 1. Preparation for the call. 2. Dispatch. 3. En route. 4. Arrival at scene. 5. Transfer of the patient to the ambulance. 6. En route to the receiving facility (transport). 7. At the receiving facility (delivery). 8. En route to the station. 9. Postrun.&#10;" title="A table is titled phases of an ambulance 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245" y="1474381"/>
            <a:ext cx="7349898" cy="4927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Preparation Phase </a:t>
            </a:r>
            <a:r>
              <a:rPr lang="en-US" altLang="en-US" sz="2000" b="0" dirty="0"/>
              <a:t>(1 of 11)</a:t>
            </a:r>
          </a:p>
        </p:txBody>
      </p:sp>
      <p:sp>
        <p:nvSpPr>
          <p:cNvPr id="17411" name="Content Placeholder 2"/>
          <p:cNvSpPr>
            <a:spLocks noGrp="1"/>
          </p:cNvSpPr>
          <p:nvPr>
            <p:ph type="body" idx="1"/>
          </p:nvPr>
        </p:nvSpPr>
        <p:spPr>
          <a:xfrm>
            <a:off x="925830" y="1490870"/>
            <a:ext cx="9488170" cy="4699047"/>
          </a:xfrm>
        </p:spPr>
        <p:txBody>
          <a:bodyPr rIns="228600"/>
          <a:lstStyle/>
          <a:p>
            <a:pPr>
              <a:spcBef>
                <a:spcPct val="35000"/>
              </a:spcBef>
            </a:pPr>
            <a:r>
              <a:rPr lang="en-US" altLang="en-US" dirty="0"/>
              <a:t>Make sure equipment and supplies are in their proper places and ready for use.</a:t>
            </a:r>
          </a:p>
          <a:p>
            <a:pPr lvl="1">
              <a:spcBef>
                <a:spcPct val="35000"/>
              </a:spcBef>
            </a:pPr>
            <a:r>
              <a:rPr lang="en-US" altLang="en-US" dirty="0"/>
              <a:t>Store new equipment only after proper instruction on its use and consulting with the medical director.</a:t>
            </a:r>
          </a:p>
          <a:p>
            <a:pPr lvl="1">
              <a:spcBef>
                <a:spcPct val="35000"/>
              </a:spcBef>
            </a:pPr>
            <a:r>
              <a:rPr lang="en-US" altLang="en-US" dirty="0"/>
              <a:t>Equipment should be durable and standardized.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Preparation Phase </a:t>
            </a:r>
            <a:r>
              <a:rPr lang="en-US" altLang="en-US" sz="2000" b="0" dirty="0"/>
              <a:t>(2 of 11)</a:t>
            </a:r>
          </a:p>
        </p:txBody>
      </p:sp>
      <p:sp>
        <p:nvSpPr>
          <p:cNvPr id="18435" name="Content Placeholder 2"/>
          <p:cNvSpPr>
            <a:spLocks noGrp="1"/>
          </p:cNvSpPr>
          <p:nvPr>
            <p:ph type="body" idx="1"/>
          </p:nvPr>
        </p:nvSpPr>
        <p:spPr/>
        <p:txBody>
          <a:bodyPr rIns="228600"/>
          <a:lstStyle/>
          <a:p>
            <a:pPr>
              <a:spcBef>
                <a:spcPct val="35000"/>
              </a:spcBef>
            </a:pPr>
            <a:r>
              <a:rPr lang="en-US" altLang="en-US" dirty="0"/>
              <a:t>Store equipment and supplies according to how urgently and how often they are used.</a:t>
            </a:r>
          </a:p>
          <a:p>
            <a:pPr lvl="1">
              <a:spcBef>
                <a:spcPct val="35000"/>
              </a:spcBef>
            </a:pPr>
            <a:r>
              <a:rPr lang="en-US" altLang="en-US" dirty="0"/>
              <a:t>Items for life-threatening conditions at the head of the primary stretcher</a:t>
            </a:r>
          </a:p>
          <a:p>
            <a:pPr lvl="1">
              <a:spcBef>
                <a:spcPct val="35000"/>
              </a:spcBef>
            </a:pPr>
            <a:r>
              <a:rPr lang="en-US" altLang="en-US" dirty="0"/>
              <a:t>Items for cardiac care, external bleeding, and blood pressure at the side of the stretcher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dirty="0"/>
              <a:t>Preparation Phase </a:t>
            </a:r>
            <a:r>
              <a:rPr lang="en-US" altLang="en-US" sz="2000" b="0" dirty="0"/>
              <a:t>(3 of 11)</a:t>
            </a:r>
          </a:p>
        </p:txBody>
      </p:sp>
      <p:sp>
        <p:nvSpPr>
          <p:cNvPr id="19459" name="Content Placeholder 2"/>
          <p:cNvSpPr>
            <a:spLocks noGrp="1"/>
          </p:cNvSpPr>
          <p:nvPr>
            <p:ph type="body" idx="1"/>
          </p:nvPr>
        </p:nvSpPr>
        <p:spPr>
          <a:xfrm>
            <a:off x="6565900" y="1447800"/>
            <a:ext cx="4711700" cy="4800600"/>
          </a:xfrm>
        </p:spPr>
        <p:txBody>
          <a:bodyPr rIns="228600"/>
          <a:lstStyle/>
          <a:p>
            <a:pPr>
              <a:spcBef>
                <a:spcPct val="35000"/>
              </a:spcBef>
            </a:pPr>
            <a:r>
              <a:rPr lang="en-US" altLang="en-US" dirty="0"/>
              <a:t>Cabinets and drawer fronts should be transparent or labeled.</a:t>
            </a:r>
          </a:p>
        </p:txBody>
      </p:sp>
      <p:sp>
        <p:nvSpPr>
          <p:cNvPr id="2" name="Rectangle 1"/>
          <p:cNvSpPr/>
          <p:nvPr/>
        </p:nvSpPr>
        <p:spPr>
          <a:xfrm>
            <a:off x="914401" y="4875847"/>
            <a:ext cx="4627984" cy="923330"/>
          </a:xfrm>
          <a:prstGeom prst="rect">
            <a:avLst/>
          </a:prstGeom>
        </p:spPr>
        <p:txBody>
          <a:bodyPr wrap="square">
            <a:spAutoFit/>
          </a:bodyPr>
          <a:lstStyle/>
          <a:p>
            <a:r>
              <a:rPr lang="en-US" b="1" dirty="0"/>
              <a:t>FIGURE 38-8 </a:t>
            </a:r>
            <a:r>
              <a:rPr lang="en-US" dirty="0"/>
              <a:t>Containers should be placed in</a:t>
            </a:r>
          </a:p>
          <a:p>
            <a:r>
              <a:rPr lang="en-US" dirty="0"/>
              <a:t>cabinets and drawers with transparent fronts for quick identification.</a:t>
            </a:r>
          </a:p>
        </p:txBody>
      </p:sp>
      <p:sp>
        <p:nvSpPr>
          <p:cNvPr id="3" name="Rectangle 2"/>
          <p:cNvSpPr/>
          <p:nvPr/>
        </p:nvSpPr>
        <p:spPr>
          <a:xfrm>
            <a:off x="933061" y="5780516"/>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5122" name="Picture 2" descr="A photo shows a shelf with two rows and a glass shutter. The shelves are filled with band-aids and packe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61" y="1435878"/>
            <a:ext cx="4777596" cy="3388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dirty="0"/>
              <a:t>Preparation Phase </a:t>
            </a:r>
            <a:r>
              <a:rPr lang="en-US" altLang="en-US" sz="2000" b="0" dirty="0"/>
              <a:t>(4 of 11)</a:t>
            </a:r>
          </a:p>
        </p:txBody>
      </p:sp>
      <p:sp>
        <p:nvSpPr>
          <p:cNvPr id="20483" name="Content Placeholder 2"/>
          <p:cNvSpPr>
            <a:spLocks noGrp="1"/>
          </p:cNvSpPr>
          <p:nvPr>
            <p:ph type="body" idx="1"/>
          </p:nvPr>
        </p:nvSpPr>
        <p:spPr>
          <a:xfrm>
            <a:off x="5994400" y="1447800"/>
            <a:ext cx="5283200" cy="4800600"/>
          </a:xfrm>
        </p:spPr>
        <p:txBody>
          <a:bodyPr rIns="228600"/>
          <a:lstStyle/>
          <a:p>
            <a:pPr>
              <a:spcBef>
                <a:spcPct val="35000"/>
              </a:spcBef>
            </a:pPr>
            <a:r>
              <a:rPr lang="en-US" altLang="en-US" dirty="0"/>
              <a:t>Medical equipment</a:t>
            </a:r>
          </a:p>
          <a:p>
            <a:pPr lvl="1">
              <a:spcBef>
                <a:spcPct val="35000"/>
              </a:spcBef>
            </a:pPr>
            <a:r>
              <a:rPr lang="en-US" altLang="en-US" dirty="0"/>
              <a:t>Basic supplies </a:t>
            </a:r>
          </a:p>
          <a:p>
            <a:pPr lvl="1">
              <a:spcBef>
                <a:spcPct val="35000"/>
              </a:spcBef>
            </a:pPr>
            <a:r>
              <a:rPr lang="en-US" altLang="en-US" dirty="0"/>
              <a:t>Airway and ventilation equipment</a:t>
            </a:r>
          </a:p>
          <a:p>
            <a:pPr lvl="1">
              <a:spcBef>
                <a:spcPct val="35000"/>
              </a:spcBef>
            </a:pPr>
            <a:r>
              <a:rPr lang="en-US" altLang="en-US" dirty="0"/>
              <a:t>CPR equipment</a:t>
            </a:r>
          </a:p>
          <a:p>
            <a:pPr lvl="1">
              <a:spcBef>
                <a:spcPct val="35000"/>
              </a:spcBef>
            </a:pPr>
            <a:r>
              <a:rPr lang="en-US" altLang="en-US" dirty="0"/>
              <a:t>Basic wound care supplies</a:t>
            </a:r>
          </a:p>
        </p:txBody>
      </p:sp>
      <p:sp>
        <p:nvSpPr>
          <p:cNvPr id="2" name="Rectangle 1"/>
          <p:cNvSpPr/>
          <p:nvPr/>
        </p:nvSpPr>
        <p:spPr>
          <a:xfrm>
            <a:off x="864710" y="3351556"/>
            <a:ext cx="4555430" cy="646331"/>
          </a:xfrm>
          <a:prstGeom prst="rect">
            <a:avLst/>
          </a:prstGeom>
        </p:spPr>
        <p:txBody>
          <a:bodyPr wrap="square">
            <a:spAutoFit/>
          </a:bodyPr>
          <a:lstStyle/>
          <a:p>
            <a:r>
              <a:rPr lang="en-US" b="1" dirty="0"/>
              <a:t>FIGURE 38-9 </a:t>
            </a:r>
            <a:r>
              <a:rPr lang="en-US" dirty="0"/>
              <a:t>The ambulance should carry both a mounted suctioning unit and a portable unit.</a:t>
            </a:r>
          </a:p>
        </p:txBody>
      </p:sp>
      <p:sp>
        <p:nvSpPr>
          <p:cNvPr id="3" name="Rectangle 2"/>
          <p:cNvSpPr/>
          <p:nvPr/>
        </p:nvSpPr>
        <p:spPr>
          <a:xfrm>
            <a:off x="895739" y="398937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4" name="Rectangle 3"/>
          <p:cNvSpPr/>
          <p:nvPr/>
        </p:nvSpPr>
        <p:spPr>
          <a:xfrm>
            <a:off x="895740" y="5944507"/>
            <a:ext cx="4524400" cy="646331"/>
          </a:xfrm>
          <a:prstGeom prst="rect">
            <a:avLst/>
          </a:prstGeom>
        </p:spPr>
        <p:txBody>
          <a:bodyPr wrap="square">
            <a:spAutoFit/>
          </a:bodyPr>
          <a:lstStyle/>
          <a:p>
            <a:r>
              <a:rPr lang="en-US" b="1" dirty="0"/>
              <a:t>FIGURE 38-11 </a:t>
            </a:r>
            <a:r>
              <a:rPr lang="en-US" dirty="0"/>
              <a:t>A CPR board may be carried on the ambulance.</a:t>
            </a:r>
          </a:p>
        </p:txBody>
      </p:sp>
      <p:sp>
        <p:nvSpPr>
          <p:cNvPr id="5" name="Rectangle 4"/>
          <p:cNvSpPr/>
          <p:nvPr/>
        </p:nvSpPr>
        <p:spPr>
          <a:xfrm>
            <a:off x="895739" y="6539803"/>
            <a:ext cx="2722104" cy="246222"/>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 Courtesy of </a:t>
            </a:r>
            <a:r>
              <a:rPr lang="en-US" sz="1000" dirty="0" err="1">
                <a:latin typeface="Arial" panose="020B0604020202020204" pitchFamily="34" charset="0"/>
                <a:cs typeface="Arial" panose="020B0604020202020204" pitchFamily="34" charset="0"/>
              </a:rPr>
              <a:t>Ferno</a:t>
            </a:r>
            <a:r>
              <a:rPr lang="en-US" sz="1000" dirty="0">
                <a:latin typeface="Arial" panose="020B0604020202020204" pitchFamily="34" charset="0"/>
                <a:cs typeface="Arial" panose="020B0604020202020204" pitchFamily="34" charset="0"/>
              </a:rPr>
              <a:t> Washington, Inc.</a:t>
            </a:r>
          </a:p>
        </p:txBody>
      </p:sp>
      <p:pic>
        <p:nvPicPr>
          <p:cNvPr id="6146" name="Picture 2" descr="Photo shows a person handling a portable uni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603" y="1194183"/>
            <a:ext cx="3121820" cy="21092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hoto shows a C P R board with ferno written on i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89290"/>
            <a:ext cx="1849494" cy="1601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Preparation Phase </a:t>
            </a:r>
            <a:r>
              <a:rPr lang="en-US" altLang="en-US" sz="2000" b="0" dirty="0"/>
              <a:t>(5 of 11)</a:t>
            </a:r>
          </a:p>
        </p:txBody>
      </p:sp>
      <p:sp>
        <p:nvSpPr>
          <p:cNvPr id="21507" name="Content Placeholder 2"/>
          <p:cNvSpPr>
            <a:spLocks noGrp="1"/>
          </p:cNvSpPr>
          <p:nvPr>
            <p:ph type="body" idx="1"/>
          </p:nvPr>
        </p:nvSpPr>
        <p:spPr>
          <a:xfrm>
            <a:off x="5892800" y="1447800"/>
            <a:ext cx="5384800" cy="4800600"/>
          </a:xfrm>
        </p:spPr>
        <p:txBody>
          <a:bodyPr rIns="228600"/>
          <a:lstStyle/>
          <a:p>
            <a:pPr>
              <a:spcBef>
                <a:spcPct val="35000"/>
              </a:spcBef>
            </a:pPr>
            <a:r>
              <a:rPr lang="en-US" altLang="en-US" dirty="0"/>
              <a:t>Medical equipment (cont’</a:t>
            </a:r>
            <a:r>
              <a:rPr lang="en-US" altLang="ja-JP" dirty="0"/>
              <a:t>d)</a:t>
            </a:r>
          </a:p>
          <a:p>
            <a:pPr lvl="1">
              <a:spcBef>
                <a:spcPct val="35000"/>
              </a:spcBef>
            </a:pPr>
            <a:r>
              <a:rPr lang="en-US" altLang="en-US" dirty="0"/>
              <a:t>Splinting supplies</a:t>
            </a:r>
          </a:p>
          <a:p>
            <a:pPr lvl="1">
              <a:spcBef>
                <a:spcPct val="35000"/>
              </a:spcBef>
            </a:pPr>
            <a:r>
              <a:rPr lang="en-US" altLang="en-US" dirty="0"/>
              <a:t>Childbirth supplies</a:t>
            </a:r>
          </a:p>
          <a:p>
            <a:pPr lvl="1">
              <a:spcBef>
                <a:spcPct val="35000"/>
              </a:spcBef>
            </a:pPr>
            <a:r>
              <a:rPr lang="en-US" altLang="en-US" dirty="0"/>
              <a:t>Automated external defibrillator</a:t>
            </a:r>
          </a:p>
          <a:p>
            <a:pPr lvl="1">
              <a:spcBef>
                <a:spcPct val="35000"/>
              </a:spcBef>
            </a:pPr>
            <a:endParaRPr lang="en-US" altLang="en-US" dirty="0"/>
          </a:p>
          <a:p>
            <a:pPr>
              <a:spcBef>
                <a:spcPct val="35000"/>
              </a:spcBef>
            </a:pPr>
            <a:endParaRPr lang="en-US" altLang="ja-JP" dirty="0"/>
          </a:p>
        </p:txBody>
      </p:sp>
      <p:sp>
        <p:nvSpPr>
          <p:cNvPr id="2" name="Rectangle 1"/>
          <p:cNvSpPr/>
          <p:nvPr/>
        </p:nvSpPr>
        <p:spPr>
          <a:xfrm>
            <a:off x="960005" y="3139668"/>
            <a:ext cx="4824975" cy="646331"/>
          </a:xfrm>
          <a:prstGeom prst="rect">
            <a:avLst/>
          </a:prstGeom>
        </p:spPr>
        <p:txBody>
          <a:bodyPr wrap="square">
            <a:spAutoFit/>
          </a:bodyPr>
          <a:lstStyle/>
          <a:p>
            <a:r>
              <a:rPr lang="en-US" b="1" dirty="0"/>
              <a:t>FIGURE 38-12 </a:t>
            </a:r>
            <a:r>
              <a:rPr lang="en-US" dirty="0"/>
              <a:t>Supplies for splinting fractures and</a:t>
            </a:r>
          </a:p>
          <a:p>
            <a:r>
              <a:rPr lang="en-US" dirty="0"/>
              <a:t>dislocations should be carried on the ambulance.</a:t>
            </a:r>
          </a:p>
        </p:txBody>
      </p:sp>
      <p:sp>
        <p:nvSpPr>
          <p:cNvPr id="3" name="Rectangle 2"/>
          <p:cNvSpPr/>
          <p:nvPr/>
        </p:nvSpPr>
        <p:spPr>
          <a:xfrm>
            <a:off x="932296" y="3766067"/>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4" name="Rectangle 3"/>
          <p:cNvSpPr/>
          <p:nvPr/>
        </p:nvSpPr>
        <p:spPr>
          <a:xfrm>
            <a:off x="960005" y="5977692"/>
            <a:ext cx="4563717" cy="646331"/>
          </a:xfrm>
          <a:prstGeom prst="rect">
            <a:avLst/>
          </a:prstGeom>
        </p:spPr>
        <p:txBody>
          <a:bodyPr wrap="square">
            <a:spAutoFit/>
          </a:bodyPr>
          <a:lstStyle/>
          <a:p>
            <a:r>
              <a:rPr lang="en-US" b="1" dirty="0"/>
              <a:t>FIGURE 38-13 </a:t>
            </a:r>
            <a:r>
              <a:rPr lang="en-US" dirty="0"/>
              <a:t>A sterile emergency obstetric kit must be carried on the ambulance.</a:t>
            </a:r>
          </a:p>
        </p:txBody>
      </p:sp>
      <p:sp>
        <p:nvSpPr>
          <p:cNvPr id="5" name="Rectangle 4"/>
          <p:cNvSpPr/>
          <p:nvPr/>
        </p:nvSpPr>
        <p:spPr>
          <a:xfrm>
            <a:off x="960005" y="6591304"/>
            <a:ext cx="101021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Mark C. Ide.</a:t>
            </a:r>
          </a:p>
        </p:txBody>
      </p:sp>
      <p:pic>
        <p:nvPicPr>
          <p:cNvPr id="7170" name="Picture 2" descr="A photo shows splinting fracture and dislocation suppl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20" y="1358801"/>
            <a:ext cx="2644960" cy="17930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A photo shows contents of a sterile emergency obstetric ki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926" y="4219863"/>
            <a:ext cx="2611694" cy="1749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Preparation Phase </a:t>
            </a:r>
            <a:r>
              <a:rPr lang="en-US" altLang="en-US" sz="2000" b="0" dirty="0"/>
              <a:t>(6 of 11)</a:t>
            </a:r>
          </a:p>
        </p:txBody>
      </p:sp>
      <p:sp>
        <p:nvSpPr>
          <p:cNvPr id="22531"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Medical equipment (cont</a:t>
            </a:r>
            <a:r>
              <a:rPr lang="ja-JP" altLang="en-US" dirty="0"/>
              <a:t>’</a:t>
            </a:r>
            <a:r>
              <a:rPr lang="en-US" altLang="ja-JP" dirty="0"/>
              <a:t>d)</a:t>
            </a:r>
          </a:p>
          <a:p>
            <a:pPr lvl="1">
              <a:spcBef>
                <a:spcPct val="35000"/>
              </a:spcBef>
            </a:pPr>
            <a:r>
              <a:rPr lang="en-US" altLang="en-US" dirty="0"/>
              <a:t>Patient transfer equipment</a:t>
            </a:r>
          </a:p>
          <a:p>
            <a:pPr lvl="1">
              <a:spcBef>
                <a:spcPct val="35000"/>
              </a:spcBef>
            </a:pPr>
            <a:r>
              <a:rPr lang="en-US" altLang="en-US" dirty="0"/>
              <a:t>Medications</a:t>
            </a:r>
          </a:p>
          <a:p>
            <a:pPr lvl="1">
              <a:spcBef>
                <a:spcPct val="35000"/>
              </a:spcBef>
            </a:pPr>
            <a:r>
              <a:rPr lang="en-US" altLang="en-US" dirty="0"/>
              <a:t>Jump kit</a:t>
            </a:r>
          </a:p>
          <a:p>
            <a:pPr marL="685800" lvl="2">
              <a:spcBef>
                <a:spcPct val="35000"/>
              </a:spcBef>
            </a:pPr>
            <a:endParaRPr lang="en-US" altLang="en-US" dirty="0"/>
          </a:p>
          <a:p>
            <a:pPr>
              <a:spcBef>
                <a:spcPct val="35000"/>
              </a:spcBef>
            </a:pPr>
            <a:endParaRPr lang="en-US" altLang="ja-JP" dirty="0"/>
          </a:p>
        </p:txBody>
      </p:sp>
      <p:sp>
        <p:nvSpPr>
          <p:cNvPr id="2" name="Rectangle 1"/>
          <p:cNvSpPr/>
          <p:nvPr/>
        </p:nvSpPr>
        <p:spPr>
          <a:xfrm>
            <a:off x="852943" y="5721680"/>
            <a:ext cx="5124758" cy="923330"/>
          </a:xfrm>
          <a:prstGeom prst="rect">
            <a:avLst/>
          </a:prstGeom>
        </p:spPr>
        <p:txBody>
          <a:bodyPr wrap="square">
            <a:spAutoFit/>
          </a:bodyPr>
          <a:lstStyle/>
          <a:p>
            <a:r>
              <a:rPr lang="en-US" b="1" dirty="0"/>
              <a:t>FIGURE 38-16 </a:t>
            </a:r>
            <a:r>
              <a:rPr lang="en-US" dirty="0"/>
              <a:t>A portable jump kit should contain</a:t>
            </a:r>
          </a:p>
          <a:p>
            <a:r>
              <a:rPr lang="en-US" dirty="0"/>
              <a:t>practically anything you will need during the first 5 minutes with the patient.</a:t>
            </a:r>
          </a:p>
        </p:txBody>
      </p:sp>
      <p:sp>
        <p:nvSpPr>
          <p:cNvPr id="3" name="Rectangle 2"/>
          <p:cNvSpPr/>
          <p:nvPr/>
        </p:nvSpPr>
        <p:spPr>
          <a:xfrm>
            <a:off x="858417" y="6589027"/>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
        <p:nvSpPr>
          <p:cNvPr id="4" name="Rectangle 3"/>
          <p:cNvSpPr/>
          <p:nvPr/>
        </p:nvSpPr>
        <p:spPr>
          <a:xfrm>
            <a:off x="852943" y="3164851"/>
            <a:ext cx="5155972" cy="646331"/>
          </a:xfrm>
          <a:prstGeom prst="rect">
            <a:avLst/>
          </a:prstGeom>
        </p:spPr>
        <p:txBody>
          <a:bodyPr wrap="square">
            <a:spAutoFit/>
          </a:bodyPr>
          <a:lstStyle/>
          <a:p>
            <a:r>
              <a:rPr lang="en-US" b="1" dirty="0"/>
              <a:t>FIGURE 38-15 </a:t>
            </a:r>
            <a:r>
              <a:rPr lang="en-US" dirty="0"/>
              <a:t>The wheeled ambulance stretcher should be locked into place at an appropriate height.</a:t>
            </a:r>
          </a:p>
        </p:txBody>
      </p:sp>
      <p:sp>
        <p:nvSpPr>
          <p:cNvPr id="5" name="Rectangle 4"/>
          <p:cNvSpPr/>
          <p:nvPr/>
        </p:nvSpPr>
        <p:spPr>
          <a:xfrm>
            <a:off x="873450" y="3736538"/>
            <a:ext cx="175721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a:t>
            </a:r>
            <a:r>
              <a:rPr lang="en-US" sz="1000" dirty="0" err="1">
                <a:latin typeface="Arial" panose="020B0604020202020204" pitchFamily="34" charset="0"/>
                <a:cs typeface="Arial" panose="020B0604020202020204" pitchFamily="34" charset="0"/>
              </a:rPr>
              <a:t>Angulo</a:t>
            </a:r>
            <a:r>
              <a:rPr lang="en-US" sz="1000" dirty="0">
                <a:latin typeface="Arial" panose="020B0604020202020204" pitchFamily="34" charset="0"/>
                <a:cs typeface="Arial" panose="020B0604020202020204" pitchFamily="34" charset="0"/>
              </a:rPr>
              <a:t>, Raul A.</a:t>
            </a:r>
          </a:p>
        </p:txBody>
      </p:sp>
      <p:pic>
        <p:nvPicPr>
          <p:cNvPr id="8194" name="Picture 2" descr="A photo shows a wheeled stretcher being pulled by two peop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9246"/>
            <a:ext cx="2446684" cy="184694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A photo shows the contents of a portable jump kit including a scissor, injections, and glove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14070"/>
            <a:ext cx="2555906" cy="1504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Preparation Phase </a:t>
            </a:r>
            <a:r>
              <a:rPr lang="en-US" altLang="en-US" sz="2000" b="0" dirty="0"/>
              <a:t>(7 of 11)</a:t>
            </a:r>
          </a:p>
        </p:txBody>
      </p:sp>
      <p:sp>
        <p:nvSpPr>
          <p:cNvPr id="23555" name="Content Placeholder 2"/>
          <p:cNvSpPr>
            <a:spLocks noGrp="1"/>
          </p:cNvSpPr>
          <p:nvPr>
            <p:ph type="body" idx="1"/>
          </p:nvPr>
        </p:nvSpPr>
        <p:spPr>
          <a:xfrm>
            <a:off x="5588000" y="1447800"/>
            <a:ext cx="5689600" cy="4800600"/>
          </a:xfrm>
        </p:spPr>
        <p:txBody>
          <a:bodyPr rIns="228600"/>
          <a:lstStyle/>
          <a:p>
            <a:pPr>
              <a:spcBef>
                <a:spcPct val="35000"/>
              </a:spcBef>
            </a:pPr>
            <a:r>
              <a:rPr lang="en-US" altLang="en-US" dirty="0"/>
              <a:t>Safety and operations equipment</a:t>
            </a:r>
          </a:p>
          <a:p>
            <a:pPr lvl="1">
              <a:spcBef>
                <a:spcPct val="35000"/>
              </a:spcBef>
            </a:pPr>
            <a:r>
              <a:rPr lang="en-US" altLang="en-US" dirty="0"/>
              <a:t>Personal safety equipment</a:t>
            </a:r>
          </a:p>
          <a:p>
            <a:pPr lvl="1">
              <a:spcBef>
                <a:spcPct val="35000"/>
              </a:spcBef>
            </a:pPr>
            <a:r>
              <a:rPr lang="en-US" altLang="en-US" dirty="0"/>
              <a:t>Equipment for work areas</a:t>
            </a:r>
          </a:p>
        </p:txBody>
      </p:sp>
      <p:sp>
        <p:nvSpPr>
          <p:cNvPr id="2" name="Rectangle 1"/>
          <p:cNvSpPr/>
          <p:nvPr/>
        </p:nvSpPr>
        <p:spPr>
          <a:xfrm>
            <a:off x="909222" y="4623043"/>
            <a:ext cx="4670484" cy="1754326"/>
          </a:xfrm>
          <a:prstGeom prst="rect">
            <a:avLst/>
          </a:prstGeom>
        </p:spPr>
        <p:txBody>
          <a:bodyPr wrap="square">
            <a:spAutoFit/>
          </a:bodyPr>
          <a:lstStyle/>
          <a:p>
            <a:r>
              <a:rPr lang="en-US" b="1" dirty="0"/>
              <a:t>FIGURE 38-17 </a:t>
            </a:r>
            <a:r>
              <a:rPr lang="en-US" dirty="0"/>
              <a:t>The ambulance should have a weatherproof compartment that can be reached from outside the patient compartment. It should hold equipment for safeguarding patients and EMTs, controlling traffic, and illuminating work areas.</a:t>
            </a:r>
          </a:p>
        </p:txBody>
      </p:sp>
      <p:sp>
        <p:nvSpPr>
          <p:cNvPr id="3" name="Rectangle 2"/>
          <p:cNvSpPr/>
          <p:nvPr/>
        </p:nvSpPr>
        <p:spPr>
          <a:xfrm>
            <a:off x="914400" y="6327998"/>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9218" name="Picture 2" descr="A photo shows an open shelf filled with toolbox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44" y="1324947"/>
            <a:ext cx="4338290" cy="3285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4)</a:t>
            </a:r>
          </a:p>
        </p:txBody>
      </p:sp>
      <p:sp>
        <p:nvSpPr>
          <p:cNvPr id="5123" name="Rectangle 3"/>
          <p:cNvSpPr>
            <a:spLocks noGrp="1" noChangeArrowheads="1"/>
          </p:cNvSpPr>
          <p:nvPr>
            <p:ph type="body" idx="1"/>
          </p:nvPr>
        </p:nvSpPr>
        <p:spPr/>
        <p:txBody>
          <a:bodyPr rIns="228600"/>
          <a:lstStyle/>
          <a:p>
            <a:pPr marL="0" indent="0" eaLnBrk="1" hangingPunct="1">
              <a:buFontTx/>
              <a:buNone/>
            </a:pPr>
            <a:r>
              <a:rPr lang="en-US" altLang="en-US" b="1" dirty="0"/>
              <a:t>EMS Operations</a:t>
            </a:r>
          </a:p>
          <a:p>
            <a:pPr marL="0" indent="0" eaLnBrk="1" hangingPunct="1">
              <a:spcBef>
                <a:spcPct val="35000"/>
              </a:spcBef>
              <a:buFontTx/>
              <a:buNone/>
            </a:pPr>
            <a:r>
              <a:rPr lang="en-US" altLang="en-US" dirty="0"/>
              <a:t>Knowledge of operational roles and responsibilities to ensure patient, public, and personnel safety.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dirty="0"/>
              <a:t>Preparation Phase </a:t>
            </a:r>
            <a:r>
              <a:rPr lang="en-US" altLang="en-US" sz="2000" b="0" dirty="0"/>
              <a:t>(8 of 11)</a:t>
            </a:r>
          </a:p>
        </p:txBody>
      </p:sp>
      <p:sp>
        <p:nvSpPr>
          <p:cNvPr id="24579" name="Content Placeholder 2"/>
          <p:cNvSpPr>
            <a:spLocks noGrp="1"/>
          </p:cNvSpPr>
          <p:nvPr>
            <p:ph type="body" idx="1"/>
          </p:nvPr>
        </p:nvSpPr>
        <p:spPr/>
        <p:txBody>
          <a:bodyPr rIns="228600"/>
          <a:lstStyle/>
          <a:p>
            <a:pPr>
              <a:spcBef>
                <a:spcPct val="35000"/>
              </a:spcBef>
            </a:pPr>
            <a:r>
              <a:rPr lang="en-US" altLang="en-US" dirty="0"/>
              <a:t>Safety and operations equipment (cont</a:t>
            </a:r>
            <a:r>
              <a:rPr lang="ja-JP" altLang="en-US" dirty="0"/>
              <a:t>’</a:t>
            </a:r>
            <a:r>
              <a:rPr lang="en-US" altLang="ja-JP" dirty="0"/>
              <a:t>d)</a:t>
            </a:r>
          </a:p>
          <a:p>
            <a:pPr lvl="1">
              <a:spcBef>
                <a:spcPct val="35000"/>
              </a:spcBef>
            </a:pPr>
            <a:r>
              <a:rPr lang="en-US" altLang="en-US" dirty="0"/>
              <a:t>Preplanning and navigation equipment</a:t>
            </a:r>
          </a:p>
          <a:p>
            <a:pPr lvl="1">
              <a:spcBef>
                <a:spcPct val="35000"/>
              </a:spcBef>
            </a:pPr>
            <a:r>
              <a:rPr lang="en-US" altLang="en-US" dirty="0"/>
              <a:t>Extrication equipment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pPr>
            <a:r>
              <a:rPr lang="en-US" altLang="en-US" dirty="0"/>
              <a:t>Preparation Phase </a:t>
            </a:r>
            <a:r>
              <a:rPr lang="en-US" altLang="en-US" sz="2000" b="0" dirty="0"/>
              <a:t>(9 of 11)</a:t>
            </a:r>
          </a:p>
        </p:txBody>
      </p:sp>
      <p:sp>
        <p:nvSpPr>
          <p:cNvPr id="25603" name="Content Placeholder 2"/>
          <p:cNvSpPr>
            <a:spLocks noGrp="1"/>
          </p:cNvSpPr>
          <p:nvPr>
            <p:ph type="body" idx="1"/>
          </p:nvPr>
        </p:nvSpPr>
        <p:spPr/>
        <p:txBody>
          <a:bodyPr rIns="228600"/>
          <a:lstStyle/>
          <a:p>
            <a:pPr>
              <a:spcBef>
                <a:spcPct val="35000"/>
              </a:spcBef>
            </a:pPr>
            <a:r>
              <a:rPr lang="en-US" altLang="en-US" dirty="0"/>
              <a:t>Personnel</a:t>
            </a:r>
          </a:p>
          <a:p>
            <a:pPr lvl="1">
              <a:spcBef>
                <a:spcPct val="35000"/>
              </a:spcBef>
            </a:pPr>
            <a:r>
              <a:rPr lang="en-US" altLang="en-US" dirty="0"/>
              <a:t>At least one EMT in the patient compartment during transport</a:t>
            </a:r>
          </a:p>
          <a:p>
            <a:pPr lvl="1">
              <a:spcBef>
                <a:spcPct val="35000"/>
              </a:spcBef>
            </a:pPr>
            <a:r>
              <a:rPr lang="en-US" altLang="en-US" dirty="0"/>
              <a:t>Two EMTs are strongly recommended.</a:t>
            </a:r>
          </a:p>
          <a:p>
            <a:pPr lvl="1">
              <a:spcBef>
                <a:spcPct val="35000"/>
              </a:spcBef>
            </a:pPr>
            <a:r>
              <a:rPr lang="en-US" altLang="en-US" dirty="0"/>
              <a:t>Some services have a non-EMT driver and a single EMT in the patient compartment.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dirty="0"/>
              <a:t>Preparation Phase </a:t>
            </a:r>
            <a:r>
              <a:rPr lang="en-US" altLang="en-US" sz="2000" b="0" dirty="0"/>
              <a:t>(10 of 11)</a:t>
            </a:r>
          </a:p>
        </p:txBody>
      </p:sp>
      <p:sp>
        <p:nvSpPr>
          <p:cNvPr id="26627" name="Content Placeholder 2"/>
          <p:cNvSpPr>
            <a:spLocks noGrp="1"/>
          </p:cNvSpPr>
          <p:nvPr>
            <p:ph type="body" idx="1"/>
          </p:nvPr>
        </p:nvSpPr>
        <p:spPr/>
        <p:txBody>
          <a:bodyPr rIns="228600"/>
          <a:lstStyle/>
          <a:p>
            <a:pPr>
              <a:spcBef>
                <a:spcPct val="35000"/>
              </a:spcBef>
            </a:pPr>
            <a:r>
              <a:rPr lang="en-US" altLang="en-US" dirty="0"/>
              <a:t>Perform daily inspections.</a:t>
            </a:r>
          </a:p>
          <a:p>
            <a:pPr lvl="1">
              <a:spcBef>
                <a:spcPct val="35000"/>
              </a:spcBef>
            </a:pPr>
            <a:r>
              <a:rPr lang="en-US" altLang="en-US" dirty="0"/>
              <a:t>Ambulance inspection</a:t>
            </a:r>
          </a:p>
          <a:p>
            <a:pPr lvl="1">
              <a:spcBef>
                <a:spcPct val="35000"/>
              </a:spcBef>
            </a:pPr>
            <a:r>
              <a:rPr lang="en-US" altLang="en-US" dirty="0"/>
              <a:t>Inspect the cleanliness, quantity, and function of medical equipment and supplies.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dirty="0"/>
              <a:t>Preparation Phase </a:t>
            </a:r>
            <a:r>
              <a:rPr lang="en-US" altLang="en-US" sz="2000" b="0" dirty="0"/>
              <a:t>(11 of 11)</a:t>
            </a:r>
          </a:p>
        </p:txBody>
      </p:sp>
      <p:sp>
        <p:nvSpPr>
          <p:cNvPr id="27651" name="Content Placeholder 2"/>
          <p:cNvSpPr>
            <a:spLocks noGrp="1"/>
          </p:cNvSpPr>
          <p:nvPr>
            <p:ph type="body" idx="1"/>
          </p:nvPr>
        </p:nvSpPr>
        <p:spPr/>
        <p:txBody>
          <a:bodyPr rIns="228600"/>
          <a:lstStyle/>
          <a:p>
            <a:pPr>
              <a:spcBef>
                <a:spcPct val="35000"/>
              </a:spcBef>
            </a:pPr>
            <a:r>
              <a:rPr lang="en-US" altLang="en-US" dirty="0"/>
              <a:t>Review safety precautions.</a:t>
            </a:r>
          </a:p>
          <a:p>
            <a:pPr lvl="1">
              <a:spcBef>
                <a:spcPct val="35000"/>
              </a:spcBef>
            </a:pPr>
            <a:r>
              <a:rPr lang="en-US" altLang="en-US" dirty="0"/>
              <a:t>Review traffic safety rules and regulations.</a:t>
            </a:r>
          </a:p>
          <a:p>
            <a:pPr lvl="1">
              <a:spcBef>
                <a:spcPct val="35000"/>
              </a:spcBef>
            </a:pPr>
            <a:r>
              <a:rPr lang="en-US" altLang="en-US" dirty="0"/>
              <a:t>Ensure safety devices are in working order.</a:t>
            </a:r>
          </a:p>
          <a:p>
            <a:pPr lvl="1">
              <a:spcBef>
                <a:spcPct val="35000"/>
              </a:spcBef>
            </a:pPr>
            <a:r>
              <a:rPr lang="en-US" altLang="en-US" dirty="0"/>
              <a:t>Properly secure oxygen tanks.</a:t>
            </a:r>
          </a:p>
          <a:p>
            <a:pPr lvl="1">
              <a:spcBef>
                <a:spcPct val="35000"/>
              </a:spcBef>
            </a:pPr>
            <a:r>
              <a:rPr lang="en-US" altLang="en-US" dirty="0"/>
              <a:t>Properly secure all equipment in the cab, rear, and compartments.</a:t>
            </a:r>
          </a:p>
          <a:p>
            <a:pPr lvl="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Dispatch Phase </a:t>
            </a:r>
            <a:r>
              <a:rPr lang="en-US" altLang="en-US" sz="2000" b="0" dirty="0"/>
              <a:t>(1 of 2)</a:t>
            </a:r>
          </a:p>
        </p:txBody>
      </p:sp>
      <p:sp>
        <p:nvSpPr>
          <p:cNvPr id="28675" name="Content Placeholder 2"/>
          <p:cNvSpPr>
            <a:spLocks noGrp="1"/>
          </p:cNvSpPr>
          <p:nvPr>
            <p:ph type="body" idx="1"/>
          </p:nvPr>
        </p:nvSpPr>
        <p:spPr/>
        <p:txBody>
          <a:bodyPr rIns="228600"/>
          <a:lstStyle/>
          <a:p>
            <a:r>
              <a:rPr lang="en-US" altLang="en-US" dirty="0"/>
              <a:t>Dispatch must be easy to access and in service 24 hours a day.</a:t>
            </a:r>
          </a:p>
          <a:p>
            <a:r>
              <a:rPr lang="en-US" altLang="en-US" dirty="0"/>
              <a:t>May be operated by the local EMS or by a shared service</a:t>
            </a:r>
          </a:p>
          <a:p>
            <a:r>
              <a:rPr lang="en-US" altLang="en-US" dirty="0"/>
              <a:t>May serve only one jurisdiction or may be an area or regional center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Dispatch Phase </a:t>
            </a:r>
            <a:r>
              <a:rPr lang="en-US" altLang="en-US" sz="2000" b="0" dirty="0"/>
              <a:t>(2 of 2)</a:t>
            </a:r>
          </a:p>
        </p:txBody>
      </p:sp>
      <p:sp>
        <p:nvSpPr>
          <p:cNvPr id="29699" name="Content Placeholder 2"/>
          <p:cNvSpPr>
            <a:spLocks noGrp="1"/>
          </p:cNvSpPr>
          <p:nvPr>
            <p:ph type="body" idx="1"/>
          </p:nvPr>
        </p:nvSpPr>
        <p:spPr/>
        <p:txBody>
          <a:bodyPr rIns="228600"/>
          <a:lstStyle/>
          <a:p>
            <a:pPr>
              <a:spcBef>
                <a:spcPct val="35000"/>
              </a:spcBef>
            </a:pPr>
            <a:r>
              <a:rPr lang="en-US" altLang="en-US" dirty="0"/>
              <a:t>Dispatcher should gather and record:</a:t>
            </a:r>
          </a:p>
          <a:p>
            <a:pPr lvl="1">
              <a:spcBef>
                <a:spcPct val="35000"/>
              </a:spcBef>
            </a:pPr>
            <a:r>
              <a:rPr lang="en-US" altLang="en-US" dirty="0"/>
              <a:t>Nature of the call</a:t>
            </a:r>
          </a:p>
          <a:p>
            <a:pPr lvl="1">
              <a:spcBef>
                <a:spcPct val="35000"/>
              </a:spcBef>
            </a:pPr>
            <a:r>
              <a:rPr lang="en-US" altLang="en-US" dirty="0"/>
              <a:t>Name, present location, and call-back number</a:t>
            </a:r>
          </a:p>
          <a:p>
            <a:pPr lvl="1">
              <a:spcBef>
                <a:spcPct val="35000"/>
              </a:spcBef>
            </a:pPr>
            <a:r>
              <a:rPr lang="en-US" altLang="en-US" dirty="0"/>
              <a:t>Location of patient</a:t>
            </a:r>
          </a:p>
          <a:p>
            <a:pPr lvl="1">
              <a:spcBef>
                <a:spcPct val="35000"/>
              </a:spcBef>
            </a:pPr>
            <a:r>
              <a:rPr lang="en-US" altLang="en-US" dirty="0"/>
              <a:t>Number of patients and severity of their conditions</a:t>
            </a:r>
          </a:p>
          <a:p>
            <a:pPr lvl="1">
              <a:spcBef>
                <a:spcPct val="35000"/>
              </a:spcBef>
            </a:pPr>
            <a:r>
              <a:rPr lang="en-US" altLang="en-US" dirty="0"/>
              <a:t>Other pertinent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dirty="0"/>
              <a:t>En Route to the Scene</a:t>
            </a:r>
          </a:p>
        </p:txBody>
      </p:sp>
      <p:sp>
        <p:nvSpPr>
          <p:cNvPr id="30723" name="Content Placeholder 2"/>
          <p:cNvSpPr>
            <a:spLocks noGrp="1"/>
          </p:cNvSpPr>
          <p:nvPr>
            <p:ph type="body" idx="1"/>
          </p:nvPr>
        </p:nvSpPr>
        <p:spPr/>
        <p:txBody>
          <a:bodyPr rIns="228600"/>
          <a:lstStyle/>
          <a:p>
            <a:pPr>
              <a:spcBef>
                <a:spcPct val="35000"/>
              </a:spcBef>
            </a:pPr>
            <a:r>
              <a:rPr lang="en-US" altLang="en-US" dirty="0"/>
              <a:t>Most dangerous phase for EMTs</a:t>
            </a:r>
          </a:p>
          <a:p>
            <a:pPr>
              <a:spcBef>
                <a:spcPct val="35000"/>
              </a:spcBef>
            </a:pPr>
            <a:r>
              <a:rPr lang="en-US" altLang="en-US" dirty="0"/>
              <a:t>Crashes cause many serious injuries.</a:t>
            </a:r>
          </a:p>
          <a:p>
            <a:pPr lvl="1">
              <a:spcBef>
                <a:spcPct val="35000"/>
              </a:spcBef>
            </a:pPr>
            <a:r>
              <a:rPr lang="en-US" altLang="en-US" dirty="0"/>
              <a:t>Fasten seat belts and shoulder harnesses before moving the ambulance.</a:t>
            </a:r>
          </a:p>
          <a:p>
            <a:pPr>
              <a:spcBef>
                <a:spcPct val="35000"/>
              </a:spcBef>
            </a:pPr>
            <a:r>
              <a:rPr lang="en-US" altLang="en-US" dirty="0"/>
              <a:t>Review dispatch information.</a:t>
            </a:r>
          </a:p>
          <a:p>
            <a:pPr>
              <a:spcBef>
                <a:spcPct val="35000"/>
              </a:spcBef>
            </a:pPr>
            <a:r>
              <a:rPr lang="en-US" altLang="en-US" dirty="0"/>
              <a:t>Prepare to assess and care for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dirty="0"/>
              <a:t>Arrival at the Scene </a:t>
            </a:r>
            <a:r>
              <a:rPr lang="en-US" altLang="en-US" sz="2000" b="0" dirty="0"/>
              <a:t>(1 of 6)</a:t>
            </a:r>
          </a:p>
        </p:txBody>
      </p:sp>
      <p:sp>
        <p:nvSpPr>
          <p:cNvPr id="31747" name="Content Placeholder 2"/>
          <p:cNvSpPr>
            <a:spLocks noGrp="1"/>
          </p:cNvSpPr>
          <p:nvPr>
            <p:ph type="body" idx="1"/>
          </p:nvPr>
        </p:nvSpPr>
        <p:spPr/>
        <p:txBody>
          <a:bodyPr rIns="228600"/>
          <a:lstStyle/>
          <a:p>
            <a:pPr>
              <a:spcBef>
                <a:spcPct val="35000"/>
              </a:spcBef>
            </a:pPr>
            <a:r>
              <a:rPr lang="en-US" altLang="en-US" dirty="0"/>
              <a:t>Perform a scene size-up and report your findings to dispatch.</a:t>
            </a:r>
          </a:p>
          <a:p>
            <a:pPr lvl="1">
              <a:spcBef>
                <a:spcPct val="35000"/>
              </a:spcBef>
            </a:pPr>
            <a:r>
              <a:rPr lang="en-US" altLang="en-US" dirty="0"/>
              <a:t>Look for safety hazards.</a:t>
            </a:r>
          </a:p>
          <a:p>
            <a:pPr lvl="1">
              <a:spcBef>
                <a:spcPct val="35000"/>
              </a:spcBef>
            </a:pPr>
            <a:r>
              <a:rPr lang="en-US" altLang="en-US" dirty="0"/>
              <a:t>Evaluate the need for additional units.</a:t>
            </a:r>
          </a:p>
          <a:p>
            <a:pPr lvl="1">
              <a:spcBef>
                <a:spcPct val="35000"/>
              </a:spcBef>
            </a:pPr>
            <a:r>
              <a:rPr lang="en-US" altLang="en-US" dirty="0"/>
              <a:t>Determine the mechanism of injury or nature of illness.</a:t>
            </a:r>
          </a:p>
          <a:p>
            <a:pPr lvl="1">
              <a:spcBef>
                <a:spcPct val="35000"/>
              </a:spcBef>
            </a:pPr>
            <a:r>
              <a:rPr lang="en-US" altLang="en-US" dirty="0"/>
              <a:t>Evaluate the need for spinal immobilization.</a:t>
            </a:r>
          </a:p>
          <a:p>
            <a:pPr lvl="1">
              <a:spcBef>
                <a:spcPct val="35000"/>
              </a:spcBef>
            </a:pPr>
            <a:r>
              <a:rPr lang="en-US" altLang="en-US" dirty="0"/>
              <a:t>Follow standard precautions.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Arrival at the Scene </a:t>
            </a:r>
            <a:r>
              <a:rPr lang="en-US" altLang="en-US" sz="2000" b="0" dirty="0"/>
              <a:t>(2 of 6)</a:t>
            </a:r>
          </a:p>
        </p:txBody>
      </p:sp>
      <p:sp>
        <p:nvSpPr>
          <p:cNvPr id="32771" name="Content Placeholder 2"/>
          <p:cNvSpPr>
            <a:spLocks noGrp="1"/>
          </p:cNvSpPr>
          <p:nvPr>
            <p:ph type="body" idx="1"/>
          </p:nvPr>
        </p:nvSpPr>
        <p:spPr/>
        <p:txBody>
          <a:bodyPr rIns="228600"/>
          <a:lstStyle/>
          <a:p>
            <a:pPr>
              <a:spcBef>
                <a:spcPct val="35000"/>
              </a:spcBef>
            </a:pPr>
            <a:r>
              <a:rPr lang="en-US" altLang="en-US" dirty="0"/>
              <a:t>Mass-casualty incidents</a:t>
            </a:r>
          </a:p>
          <a:p>
            <a:pPr lvl="1">
              <a:spcBef>
                <a:spcPct val="35000"/>
              </a:spcBef>
            </a:pPr>
            <a:r>
              <a:rPr lang="en-US" altLang="en-US" dirty="0"/>
              <a:t>Estimate and communicate the number of patients to the incident commander.</a:t>
            </a:r>
          </a:p>
          <a:p>
            <a:pPr lvl="1">
              <a:spcBef>
                <a:spcPct val="35000"/>
              </a:spcBef>
            </a:pPr>
            <a:r>
              <a:rPr lang="en-US" altLang="en-US" dirty="0"/>
              <a:t>Request additional units through dispatch.</a:t>
            </a:r>
          </a:p>
          <a:p>
            <a:pPr lvl="1">
              <a:spcBef>
                <a:spcPct val="35000"/>
              </a:spcBef>
            </a:pPr>
            <a:r>
              <a:rPr lang="en-US" altLang="en-US" dirty="0"/>
              <a:t>The incident command system will be established.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dirty="0"/>
              <a:t>Arrival at the Scene </a:t>
            </a:r>
            <a:r>
              <a:rPr lang="en-US" altLang="en-US" sz="2000" b="0" dirty="0"/>
              <a:t>(3 of 6)</a:t>
            </a:r>
          </a:p>
        </p:txBody>
      </p:sp>
      <p:sp>
        <p:nvSpPr>
          <p:cNvPr id="33795" name="Content Placeholder 2"/>
          <p:cNvSpPr>
            <a:spLocks noGrp="1"/>
          </p:cNvSpPr>
          <p:nvPr>
            <p:ph type="body" idx="1"/>
          </p:nvPr>
        </p:nvSpPr>
        <p:spPr/>
        <p:txBody>
          <a:bodyPr rIns="228600"/>
          <a:lstStyle/>
          <a:p>
            <a:pPr>
              <a:spcBef>
                <a:spcPct val="35000"/>
              </a:spcBef>
            </a:pPr>
            <a:r>
              <a:rPr lang="en-US" altLang="en-US" dirty="0"/>
              <a:t>Safe parking </a:t>
            </a:r>
          </a:p>
          <a:p>
            <a:pPr lvl="1">
              <a:spcBef>
                <a:spcPct val="35000"/>
              </a:spcBef>
            </a:pPr>
            <a:r>
              <a:rPr lang="en-US" altLang="en-US" dirty="0"/>
              <a:t>Allow efficient traffic flow and control around an emergency scene.</a:t>
            </a:r>
          </a:p>
          <a:p>
            <a:pPr lvl="1">
              <a:spcBef>
                <a:spcPct val="35000"/>
              </a:spcBef>
            </a:pPr>
            <a:r>
              <a:rPr lang="en-US" altLang="en-US" dirty="0"/>
              <a:t>Park 100 feet before or past the crash scene.</a:t>
            </a:r>
          </a:p>
          <a:p>
            <a:pPr lvl="1">
              <a:spcBef>
                <a:spcPct val="35000"/>
              </a:spcBef>
            </a:pPr>
            <a:r>
              <a:rPr lang="en-US" altLang="en-US" dirty="0"/>
              <a:t>Do not park alongside a crash scene.</a:t>
            </a:r>
          </a:p>
          <a:p>
            <a:pPr lvl="1">
              <a:spcBef>
                <a:spcPct val="35000"/>
              </a:spcBef>
            </a:pPr>
            <a:r>
              <a:rPr lang="en-US" altLang="en-US" dirty="0"/>
              <a:t>Park uphill/upwind of hazardous materials.</a:t>
            </a:r>
          </a:p>
          <a:p>
            <a:pPr lvl="1">
              <a:spcBef>
                <a:spcPct val="35000"/>
              </a:spcBef>
            </a:pPr>
            <a:r>
              <a:rPr lang="en-US" altLang="en-US" dirty="0"/>
              <a:t>Leave warning lights or devices on.</a:t>
            </a:r>
          </a:p>
          <a:p>
            <a:pPr lvl="1">
              <a:spcBef>
                <a:spcPct val="35000"/>
              </a:spcBef>
            </a:pPr>
            <a:r>
              <a:rPr lang="en-US" altLang="en-US" dirty="0"/>
              <a:t>Keep a safe distance between the emergency vehicle and operations.</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4)</a:t>
            </a:r>
          </a:p>
        </p:txBody>
      </p:sp>
      <p:sp>
        <p:nvSpPr>
          <p:cNvPr id="5123" name="Rectangle 3"/>
          <p:cNvSpPr>
            <a:spLocks noGrp="1" noChangeArrowheads="1"/>
          </p:cNvSpPr>
          <p:nvPr>
            <p:ph type="body" idx="1"/>
          </p:nvPr>
        </p:nvSpPr>
        <p:spPr/>
        <p:txBody>
          <a:bodyPr rIns="228600"/>
          <a:lstStyle/>
          <a:p>
            <a:pPr marL="0" indent="0" eaLnBrk="1" hangingPunct="1">
              <a:spcBef>
                <a:spcPct val="35000"/>
              </a:spcBef>
              <a:buFontTx/>
              <a:buNone/>
              <a:defRPr/>
            </a:pPr>
            <a:r>
              <a:rPr lang="en-US" altLang="en-US" b="1" dirty="0"/>
              <a:t>Principles of Safely Operating a Ground Ambulance</a:t>
            </a:r>
          </a:p>
          <a:p>
            <a:pPr eaLnBrk="1" hangingPunct="1">
              <a:spcBef>
                <a:spcPct val="35000"/>
              </a:spcBef>
              <a:defRPr/>
            </a:pPr>
            <a:r>
              <a:rPr lang="en-US" altLang="en-US" dirty="0"/>
              <a:t>Risks and responsibilities of emergency response</a:t>
            </a:r>
          </a:p>
          <a:p>
            <a:pPr eaLnBrk="1" hangingPunct="1">
              <a:spcBef>
                <a:spcPct val="35000"/>
              </a:spcBef>
              <a:defRPr/>
            </a:pPr>
            <a:r>
              <a:rPr lang="en-US" altLang="en-US" dirty="0"/>
              <a:t>Risks and responsibilities of transport</a:t>
            </a:r>
          </a:p>
          <a:p>
            <a:pPr eaLnBrk="1" hangingPunct="1">
              <a:spcBef>
                <a:spcPct val="35000"/>
              </a:spcBef>
              <a:buFontTx/>
              <a:buNone/>
              <a:defRPr/>
            </a:pPr>
            <a:r>
              <a:rPr lang="en-US" altLang="en-US" b="1" dirty="0"/>
              <a:t>Air Medical</a:t>
            </a:r>
          </a:p>
          <a:p>
            <a:pPr eaLnBrk="1" hangingPunct="1">
              <a:spcBef>
                <a:spcPct val="35000"/>
              </a:spcBef>
              <a:defRPr/>
            </a:pPr>
            <a:r>
              <a:rPr lang="en-US" altLang="en-US" dirty="0"/>
              <a:t>Safe air medical operations</a:t>
            </a:r>
          </a:p>
          <a:p>
            <a:pPr eaLnBrk="1" hangingPunct="1">
              <a:spcBef>
                <a:spcPct val="35000"/>
              </a:spcBef>
              <a:defRPr/>
            </a:pPr>
            <a:r>
              <a:rPr lang="en-US" altLang="en-US" dirty="0"/>
              <a:t>Criteria for utilizing air medical response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dirty="0"/>
              <a:t>Arrival at the Scene </a:t>
            </a:r>
            <a:r>
              <a:rPr lang="en-US" altLang="en-US" sz="2000" b="0" dirty="0"/>
              <a:t>(4 of 6)</a:t>
            </a:r>
          </a:p>
        </p:txBody>
      </p:sp>
      <p:sp>
        <p:nvSpPr>
          <p:cNvPr id="34819" name="Content Placeholder 2"/>
          <p:cNvSpPr txBox="1">
            <a:spLocks/>
          </p:cNvSpPr>
          <p:nvPr/>
        </p:nvSpPr>
        <p:spPr bwMode="auto">
          <a:xfrm>
            <a:off x="914400" y="1447800"/>
            <a:ext cx="10363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182880" rIns="228600" bIns="91440"/>
          <a:lstStyle>
            <a:lvl1pPr marL="342900" indent="-342900" eaLnBrk="0" hangingPunct="0">
              <a:defRPr sz="2400">
                <a:solidFill>
                  <a:schemeClr val="tx1"/>
                </a:solidFill>
                <a:latin typeface="Times New Roman" charset="0"/>
                <a:ea typeface="ヒラギノ角ゴ Pro W3" charset="-128"/>
              </a:defRPr>
            </a:lvl1pPr>
            <a:lvl2pPr marL="800100" indent="-34290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lvl="1" algn="l">
              <a:spcBef>
                <a:spcPct val="35000"/>
              </a:spcBef>
              <a:buClr>
                <a:srgbClr val="F37021"/>
              </a:buClr>
              <a:buFontTx/>
              <a:buChar char="–"/>
            </a:pPr>
            <a:endParaRPr lang="en-US" altLang="en-US" dirty="0">
              <a:latin typeface="Arial" charset="0"/>
            </a:endParaRPr>
          </a:p>
        </p:txBody>
      </p:sp>
      <p:sp>
        <p:nvSpPr>
          <p:cNvPr id="2" name="Rectangle 1"/>
          <p:cNvSpPr/>
          <p:nvPr/>
        </p:nvSpPr>
        <p:spPr>
          <a:xfrm>
            <a:off x="1476862" y="5599566"/>
            <a:ext cx="9290666" cy="923330"/>
          </a:xfrm>
          <a:prstGeom prst="rect">
            <a:avLst/>
          </a:prstGeom>
        </p:spPr>
        <p:txBody>
          <a:bodyPr wrap="square">
            <a:spAutoFit/>
          </a:bodyPr>
          <a:lstStyle/>
          <a:p>
            <a:r>
              <a:rPr lang="en-US" b="1" dirty="0"/>
              <a:t>FIGURE 38-22 </a:t>
            </a:r>
            <a:r>
              <a:rPr lang="en-US" dirty="0"/>
              <a:t>If other responders, such as firefighters or law enforcement officers, are on scene first, park the ambulance about 100 feet (30 m) past the scene on the same side of the road so as to allow an unobstructed departure path.</a:t>
            </a:r>
          </a:p>
        </p:txBody>
      </p:sp>
      <p:sp>
        <p:nvSpPr>
          <p:cNvPr id="3" name="Rectangle 2"/>
          <p:cNvSpPr/>
          <p:nvPr/>
        </p:nvSpPr>
        <p:spPr>
          <a:xfrm>
            <a:off x="1476862" y="652289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0242" name="Picture 2" descr="An illustration shows an ambulance and a fire truck parked 100 feet from the damaged car on the same side of the road. There are flares, cones, or Department of Transportation-approved markers placed around the vehicles. The other side of the road is free for traffic dire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861" y="1546554"/>
            <a:ext cx="9290666" cy="3982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dirty="0"/>
              <a:t>Arrival at the Scene </a:t>
            </a:r>
            <a:r>
              <a:rPr lang="en-US" altLang="en-US" sz="2000" b="0" dirty="0"/>
              <a:t>(5 of 6)</a:t>
            </a:r>
          </a:p>
        </p:txBody>
      </p:sp>
      <p:sp>
        <p:nvSpPr>
          <p:cNvPr id="35843" name="Content Placeholder 2"/>
          <p:cNvSpPr>
            <a:spLocks noGrp="1"/>
          </p:cNvSpPr>
          <p:nvPr>
            <p:ph type="body" idx="1"/>
          </p:nvPr>
        </p:nvSpPr>
        <p:spPr/>
        <p:txBody>
          <a:bodyPr rIns="228600"/>
          <a:lstStyle/>
          <a:p>
            <a:pPr>
              <a:spcBef>
                <a:spcPct val="35000"/>
              </a:spcBef>
            </a:pPr>
            <a:r>
              <a:rPr lang="en-US" altLang="en-US" dirty="0"/>
              <a:t>Safe parking (cont</a:t>
            </a:r>
            <a:r>
              <a:rPr lang="ja-JP" altLang="en-US" dirty="0"/>
              <a:t>’</a:t>
            </a:r>
            <a:r>
              <a:rPr lang="en-US" altLang="ja-JP" dirty="0"/>
              <a:t>d)</a:t>
            </a:r>
          </a:p>
          <a:p>
            <a:pPr lvl="1">
              <a:spcBef>
                <a:spcPct val="35000"/>
              </a:spcBef>
            </a:pPr>
            <a:r>
              <a:rPr lang="en-US" altLang="en-US" dirty="0"/>
              <a:t>Stay away from fires, explosive hazards, downed wires, and unstable structures.</a:t>
            </a:r>
          </a:p>
          <a:p>
            <a:pPr lvl="1">
              <a:spcBef>
                <a:spcPct val="35000"/>
              </a:spcBef>
            </a:pPr>
            <a:r>
              <a:rPr lang="en-US" altLang="en-US" dirty="0"/>
              <a:t>Set the parking brake.</a:t>
            </a:r>
          </a:p>
          <a:p>
            <a:pPr lvl="1">
              <a:spcBef>
                <a:spcPct val="35000"/>
              </a:spcBef>
            </a:pPr>
            <a:r>
              <a:rPr lang="en-US" altLang="en-US" dirty="0"/>
              <a:t>Facilitate emergency medical care and rapid transport from the scene.</a:t>
            </a:r>
          </a:p>
          <a:p>
            <a:pPr lvl="1">
              <a:spcBef>
                <a:spcPct val="35000"/>
              </a:spcBef>
            </a:pPr>
            <a:r>
              <a:rPr lang="en-US" altLang="en-US" dirty="0"/>
              <a:t>If it is necessary to block traffic, work quickly and safely.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Arrival at the Scene </a:t>
            </a:r>
            <a:r>
              <a:rPr lang="en-US" altLang="en-US" sz="2000" b="0" dirty="0"/>
              <a:t>(6 of 6)</a:t>
            </a:r>
          </a:p>
        </p:txBody>
      </p:sp>
      <p:sp>
        <p:nvSpPr>
          <p:cNvPr id="36867" name="Content Placeholder 2"/>
          <p:cNvSpPr>
            <a:spLocks noGrp="1"/>
          </p:cNvSpPr>
          <p:nvPr>
            <p:ph type="body" idx="1"/>
          </p:nvPr>
        </p:nvSpPr>
        <p:spPr/>
        <p:txBody>
          <a:bodyPr rIns="228600"/>
          <a:lstStyle/>
          <a:p>
            <a:pPr>
              <a:spcBef>
                <a:spcPct val="35000"/>
              </a:spcBef>
            </a:pPr>
            <a:r>
              <a:rPr lang="en-US" altLang="en-US" dirty="0"/>
              <a:t>Traffic control</a:t>
            </a:r>
          </a:p>
          <a:p>
            <a:pPr lvl="1">
              <a:spcBef>
                <a:spcPct val="35000"/>
              </a:spcBef>
            </a:pPr>
            <a:r>
              <a:rPr lang="en-US" altLang="en-US" dirty="0"/>
              <a:t>Provide care and ensure scene safety first.</a:t>
            </a:r>
          </a:p>
          <a:p>
            <a:pPr lvl="1">
              <a:spcBef>
                <a:spcPct val="35000"/>
              </a:spcBef>
            </a:pPr>
            <a:r>
              <a:rPr lang="en-US" altLang="en-US" dirty="0"/>
              <a:t>Traffic control is intended to ensure orderly traffic flow, warn other drivers, and prevent another crash.</a:t>
            </a:r>
          </a:p>
          <a:p>
            <a:pPr lvl="1">
              <a:spcBef>
                <a:spcPct val="35000"/>
              </a:spcBef>
            </a:pPr>
            <a:r>
              <a:rPr lang="en-US" altLang="en-US" dirty="0"/>
              <a:t>Place warning devices on both sides of the crash.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Transfer Phase</a:t>
            </a:r>
          </a:p>
        </p:txBody>
      </p:sp>
      <p:sp>
        <p:nvSpPr>
          <p:cNvPr id="37891"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The patient must be packaged for transport.</a:t>
            </a:r>
          </a:p>
          <a:p>
            <a:pPr lvl="1">
              <a:spcBef>
                <a:spcPct val="35000"/>
              </a:spcBef>
            </a:pPr>
            <a:r>
              <a:rPr lang="en-US" altLang="en-US" dirty="0"/>
              <a:t>Secure the patient to a backboard, scoop stretcher, or wheeled ambulance stretcher.</a:t>
            </a:r>
          </a:p>
          <a:p>
            <a:pPr lvl="1">
              <a:spcBef>
                <a:spcPct val="35000"/>
              </a:spcBef>
            </a:pPr>
            <a:r>
              <a:rPr lang="en-US" altLang="en-US" dirty="0"/>
              <a:t>Lift the patient into the compartment.</a:t>
            </a:r>
          </a:p>
          <a:p>
            <a:pPr lvl="1">
              <a:spcBef>
                <a:spcPct val="35000"/>
              </a:spcBef>
            </a:pPr>
            <a:r>
              <a:rPr lang="en-US" altLang="en-US" dirty="0"/>
              <a:t>Secure the patient with straps.</a:t>
            </a:r>
          </a:p>
        </p:txBody>
      </p:sp>
      <p:sp>
        <p:nvSpPr>
          <p:cNvPr id="2" name="Rectangle 1"/>
          <p:cNvSpPr/>
          <p:nvPr/>
        </p:nvSpPr>
        <p:spPr>
          <a:xfrm>
            <a:off x="933061" y="4988239"/>
            <a:ext cx="4683967" cy="646331"/>
          </a:xfrm>
          <a:prstGeom prst="rect">
            <a:avLst/>
          </a:prstGeom>
        </p:spPr>
        <p:txBody>
          <a:bodyPr wrap="square">
            <a:spAutoFit/>
          </a:bodyPr>
          <a:lstStyle/>
          <a:p>
            <a:r>
              <a:rPr lang="en-US" b="1" dirty="0"/>
              <a:t>FIGURE 38-23 </a:t>
            </a:r>
            <a:r>
              <a:rPr lang="en-US" dirty="0"/>
              <a:t>Secure the patient appropriately for protection during transport.</a:t>
            </a:r>
          </a:p>
        </p:txBody>
      </p:sp>
      <p:sp>
        <p:nvSpPr>
          <p:cNvPr id="3" name="Rectangle 2"/>
          <p:cNvSpPr/>
          <p:nvPr/>
        </p:nvSpPr>
        <p:spPr>
          <a:xfrm>
            <a:off x="914400" y="5615909"/>
            <a:ext cx="236154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Jim </a:t>
            </a:r>
            <a:r>
              <a:rPr lang="en-US" sz="1000" dirty="0" err="1">
                <a:latin typeface="Arial" panose="020B0604020202020204" pitchFamily="34" charset="0"/>
                <a:cs typeface="Arial" panose="020B0604020202020204" pitchFamily="34" charset="0"/>
              </a:rPr>
              <a:t>Craigmyle</a:t>
            </a:r>
            <a:r>
              <a:rPr lang="en-US" sz="1000" dirty="0">
                <a:latin typeface="Arial" panose="020B0604020202020204" pitchFamily="34" charset="0"/>
                <a:cs typeface="Arial" panose="020B0604020202020204" pitchFamily="34" charset="0"/>
              </a:rPr>
              <a:t>/Corbis/Getty Images.</a:t>
            </a:r>
          </a:p>
        </p:txBody>
      </p:sp>
      <p:pic>
        <p:nvPicPr>
          <p:cNvPr id="11266" name="Picture 2" descr="A photo shows a man secured tightly with belts and a blanke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61" y="1473200"/>
            <a:ext cx="2606304" cy="3459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Transport Phase </a:t>
            </a:r>
            <a:r>
              <a:rPr lang="en-US" altLang="en-US" sz="2000" b="0" dirty="0"/>
              <a:t>(1 of 2)</a:t>
            </a:r>
          </a:p>
        </p:txBody>
      </p:sp>
      <p:sp>
        <p:nvSpPr>
          <p:cNvPr id="38915" name="Content Placeholder 2"/>
          <p:cNvSpPr>
            <a:spLocks noGrp="1"/>
          </p:cNvSpPr>
          <p:nvPr>
            <p:ph type="body" idx="1"/>
          </p:nvPr>
        </p:nvSpPr>
        <p:spPr/>
        <p:txBody>
          <a:bodyPr rIns="228600"/>
          <a:lstStyle/>
          <a:p>
            <a:pPr>
              <a:spcBef>
                <a:spcPct val="35000"/>
              </a:spcBef>
            </a:pPr>
            <a:r>
              <a:rPr lang="en-US" altLang="en-US" dirty="0"/>
              <a:t>When you are ready to leave with the patient, inform dispatch of:</a:t>
            </a:r>
          </a:p>
          <a:p>
            <a:pPr lvl="1">
              <a:spcBef>
                <a:spcPct val="35000"/>
              </a:spcBef>
            </a:pPr>
            <a:r>
              <a:rPr lang="en-US" altLang="en-US" dirty="0"/>
              <a:t>Number of patients</a:t>
            </a:r>
          </a:p>
          <a:p>
            <a:pPr lvl="1">
              <a:spcBef>
                <a:spcPct val="35000"/>
              </a:spcBef>
            </a:pPr>
            <a:r>
              <a:rPr lang="en-US" altLang="en-US" dirty="0"/>
              <a:t>Name of receiving hospital</a:t>
            </a:r>
          </a:p>
          <a:p>
            <a:pPr lvl="1">
              <a:spcBef>
                <a:spcPct val="35000"/>
              </a:spcBef>
            </a:pPr>
            <a:r>
              <a:rPr lang="en-US" altLang="en-US" dirty="0"/>
              <a:t>Beginning mileage of ambulance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dirty="0"/>
              <a:t>Transport Phase </a:t>
            </a:r>
            <a:r>
              <a:rPr lang="en-US" altLang="en-US" sz="2000" b="0" dirty="0"/>
              <a:t>(2 of 2)</a:t>
            </a:r>
          </a:p>
        </p:txBody>
      </p:sp>
      <p:sp>
        <p:nvSpPr>
          <p:cNvPr id="39939" name="Content Placeholder 2"/>
          <p:cNvSpPr>
            <a:spLocks noGrp="1"/>
          </p:cNvSpPr>
          <p:nvPr>
            <p:ph type="body" idx="1"/>
          </p:nvPr>
        </p:nvSpPr>
        <p:spPr/>
        <p:txBody>
          <a:bodyPr rIns="228600"/>
          <a:lstStyle/>
          <a:p>
            <a:pPr>
              <a:spcBef>
                <a:spcPct val="35000"/>
              </a:spcBef>
            </a:pPr>
            <a:r>
              <a:rPr lang="en-US" altLang="en-US" dirty="0"/>
              <a:t>Monitor the patient</a:t>
            </a:r>
            <a:r>
              <a:rPr lang="ja-JP" altLang="en-US" dirty="0"/>
              <a:t>’</a:t>
            </a:r>
            <a:r>
              <a:rPr lang="en-US" altLang="ja-JP" dirty="0"/>
              <a:t>s condition en route.</a:t>
            </a:r>
          </a:p>
          <a:p>
            <a:pPr lvl="1">
              <a:spcBef>
                <a:spcPct val="35000"/>
              </a:spcBef>
            </a:pPr>
            <a:r>
              <a:rPr lang="en-US" altLang="en-US" dirty="0"/>
              <a:t>Recheck a stable patient every 15 minutes.</a:t>
            </a:r>
          </a:p>
          <a:p>
            <a:pPr lvl="1">
              <a:spcBef>
                <a:spcPct val="35000"/>
              </a:spcBef>
            </a:pPr>
            <a:r>
              <a:rPr lang="en-US" altLang="en-US" dirty="0"/>
              <a:t>Recheck an unstable patient every 5 minutes.</a:t>
            </a:r>
          </a:p>
          <a:p>
            <a:pPr>
              <a:spcBef>
                <a:spcPct val="35000"/>
              </a:spcBef>
            </a:pPr>
            <a:r>
              <a:rPr lang="en-US" altLang="en-US" dirty="0"/>
              <a:t>Contact the receiving hospital.</a:t>
            </a:r>
          </a:p>
          <a:p>
            <a:pPr>
              <a:spcBef>
                <a:spcPct val="35000"/>
              </a:spcBef>
            </a:pPr>
            <a:r>
              <a:rPr lang="en-US" altLang="en-US" dirty="0"/>
              <a:t>Do not abandon the patient emotionally.</a:t>
            </a:r>
          </a:p>
          <a:p>
            <a:pPr lvl="1">
              <a:spcBef>
                <a:spcPct val="35000"/>
              </a:spcBef>
            </a:pPr>
            <a:r>
              <a:rPr lang="en-US" altLang="en-US" dirty="0"/>
              <a:t>Be aware of the patient’s level of need.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dirty="0"/>
              <a:t>Delivery Phase</a:t>
            </a:r>
          </a:p>
        </p:txBody>
      </p:sp>
      <p:sp>
        <p:nvSpPr>
          <p:cNvPr id="40963" name="Content Placeholder 2"/>
          <p:cNvSpPr>
            <a:spLocks noGrp="1"/>
          </p:cNvSpPr>
          <p:nvPr>
            <p:ph type="body" idx="1"/>
          </p:nvPr>
        </p:nvSpPr>
        <p:spPr/>
        <p:txBody>
          <a:bodyPr rIns="228600"/>
          <a:lstStyle/>
          <a:p>
            <a:pPr>
              <a:spcBef>
                <a:spcPct val="35000"/>
              </a:spcBef>
            </a:pPr>
            <a:r>
              <a:rPr lang="en-US" altLang="en-US" dirty="0"/>
              <a:t>Notify dispatch of your arrival at the hospital.</a:t>
            </a:r>
          </a:p>
          <a:p>
            <a:pPr>
              <a:spcBef>
                <a:spcPct val="35000"/>
              </a:spcBef>
            </a:pPr>
            <a:r>
              <a:rPr lang="en-US" altLang="en-US" dirty="0"/>
              <a:t>Report your arrival to the triage nurse or other arrival personnel.</a:t>
            </a:r>
          </a:p>
          <a:p>
            <a:pPr>
              <a:spcBef>
                <a:spcPct val="35000"/>
              </a:spcBef>
            </a:pPr>
            <a:r>
              <a:rPr lang="en-US" altLang="en-US" dirty="0"/>
              <a:t>Physically transfer the patient.</a:t>
            </a:r>
          </a:p>
          <a:p>
            <a:pPr>
              <a:spcBef>
                <a:spcPct val="35000"/>
              </a:spcBef>
            </a:pPr>
            <a:r>
              <a:rPr lang="en-US" altLang="en-US" dirty="0"/>
              <a:t>Present a complete verbal report.</a:t>
            </a:r>
          </a:p>
          <a:p>
            <a:pPr>
              <a:spcBef>
                <a:spcPct val="35000"/>
              </a:spcBef>
            </a:pPr>
            <a:r>
              <a:rPr lang="en-US" altLang="en-US" dirty="0"/>
              <a:t>Complete a detailed patient care report.</a:t>
            </a:r>
          </a:p>
          <a:p>
            <a:pPr>
              <a:spcBef>
                <a:spcPct val="35000"/>
              </a:spcBef>
            </a:pPr>
            <a:r>
              <a:rPr lang="en-US" altLang="en-US" dirty="0"/>
              <a:t>Restock items, if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dirty="0"/>
              <a:t>En Route to the Station</a:t>
            </a:r>
          </a:p>
        </p:txBody>
      </p:sp>
      <p:sp>
        <p:nvSpPr>
          <p:cNvPr id="41987"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Inform dispatch whether you are in service and where you are going.</a:t>
            </a:r>
          </a:p>
          <a:p>
            <a:pPr>
              <a:spcBef>
                <a:spcPct val="35000"/>
              </a:spcBef>
            </a:pPr>
            <a:r>
              <a:rPr lang="en-US" altLang="en-US" dirty="0"/>
              <a:t>Back at the station:</a:t>
            </a:r>
          </a:p>
          <a:p>
            <a:pPr lvl="1">
              <a:spcBef>
                <a:spcPct val="35000"/>
              </a:spcBef>
            </a:pPr>
            <a:r>
              <a:rPr lang="en-US" altLang="en-US" dirty="0"/>
              <a:t>Clean and disinfect the ambulance and equipment.</a:t>
            </a:r>
          </a:p>
          <a:p>
            <a:pPr lvl="1">
              <a:spcBef>
                <a:spcPct val="35000"/>
              </a:spcBef>
            </a:pPr>
            <a:r>
              <a:rPr lang="en-US" altLang="en-US" dirty="0"/>
              <a:t>Restock supplies.</a:t>
            </a:r>
          </a:p>
        </p:txBody>
      </p:sp>
      <p:sp>
        <p:nvSpPr>
          <p:cNvPr id="2" name="Rectangle 1"/>
          <p:cNvSpPr/>
          <p:nvPr/>
        </p:nvSpPr>
        <p:spPr>
          <a:xfrm>
            <a:off x="882611" y="4319279"/>
            <a:ext cx="5424884" cy="923330"/>
          </a:xfrm>
          <a:prstGeom prst="rect">
            <a:avLst/>
          </a:prstGeom>
        </p:spPr>
        <p:txBody>
          <a:bodyPr wrap="square">
            <a:spAutoFit/>
          </a:bodyPr>
          <a:lstStyle/>
          <a:p>
            <a:r>
              <a:rPr lang="en-US" b="1" dirty="0"/>
              <a:t>FIGURE 38-24 </a:t>
            </a:r>
            <a:r>
              <a:rPr lang="en-US" dirty="0"/>
              <a:t>After transferring the patient and relating patient information to the hospital staff, you should restock any items that were used during the run.</a:t>
            </a:r>
          </a:p>
        </p:txBody>
      </p:sp>
      <p:sp>
        <p:nvSpPr>
          <p:cNvPr id="3" name="Rectangle 2"/>
          <p:cNvSpPr/>
          <p:nvPr/>
        </p:nvSpPr>
        <p:spPr>
          <a:xfrm>
            <a:off x="882611" y="5251740"/>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12290" name="Picture 2" descr="A photo shows a man keeping an item into a plastic box on a shel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94" y="1454539"/>
            <a:ext cx="4481060" cy="2827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dirty="0"/>
              <a:t>Postrun Phase </a:t>
            </a:r>
            <a:r>
              <a:rPr lang="en-US" altLang="en-US" sz="2000" b="0" dirty="0"/>
              <a:t>(1 of 4)</a:t>
            </a:r>
          </a:p>
        </p:txBody>
      </p:sp>
      <p:sp>
        <p:nvSpPr>
          <p:cNvPr id="43011" name="Content Placeholder 2"/>
          <p:cNvSpPr>
            <a:spLocks noGrp="1"/>
          </p:cNvSpPr>
          <p:nvPr>
            <p:ph type="body" idx="1"/>
          </p:nvPr>
        </p:nvSpPr>
        <p:spPr/>
        <p:txBody>
          <a:bodyPr rIns="228600"/>
          <a:lstStyle/>
          <a:p>
            <a:pPr>
              <a:spcBef>
                <a:spcPct val="35000"/>
              </a:spcBef>
            </a:pPr>
            <a:r>
              <a:rPr lang="en-US" altLang="en-US" dirty="0"/>
              <a:t>Complete and file additional written reports.</a:t>
            </a:r>
          </a:p>
          <a:p>
            <a:pPr>
              <a:spcBef>
                <a:spcPct val="35000"/>
              </a:spcBef>
            </a:pPr>
            <a:r>
              <a:rPr lang="en-US" altLang="en-US" dirty="0"/>
              <a:t>Inform dispatch again of status, location, and availability.</a:t>
            </a:r>
          </a:p>
          <a:p>
            <a:pPr>
              <a:spcBef>
                <a:spcPct val="35000"/>
              </a:spcBef>
            </a:pPr>
            <a:r>
              <a:rPr lang="en-US" altLang="en-US" dirty="0"/>
              <a:t>Perform routine inspections.</a:t>
            </a:r>
          </a:p>
          <a:p>
            <a:pPr>
              <a:spcBef>
                <a:spcPct val="35000"/>
              </a:spcBef>
            </a:pPr>
            <a:r>
              <a:rPr lang="en-US" altLang="en-US" dirty="0"/>
              <a:t>Refuel the vehicle.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dirty="0"/>
              <a:t>Postrun Phase </a:t>
            </a:r>
            <a:r>
              <a:rPr lang="en-US" altLang="en-US" sz="2000" b="0" dirty="0"/>
              <a:t>(2 of 4)</a:t>
            </a:r>
          </a:p>
        </p:txBody>
      </p:sp>
      <p:sp>
        <p:nvSpPr>
          <p:cNvPr id="44035" name="Content Placeholder 2"/>
          <p:cNvSpPr>
            <a:spLocks noGrp="1"/>
          </p:cNvSpPr>
          <p:nvPr>
            <p:ph type="body" idx="1"/>
          </p:nvPr>
        </p:nvSpPr>
        <p:spPr/>
        <p:txBody>
          <a:bodyPr rIns="228600"/>
          <a:lstStyle/>
          <a:p>
            <a:pPr>
              <a:spcBef>
                <a:spcPct val="35000"/>
              </a:spcBef>
            </a:pPr>
            <a:r>
              <a:rPr lang="en-US" altLang="en-US" dirty="0"/>
              <a:t>Key terms:</a:t>
            </a:r>
          </a:p>
          <a:p>
            <a:pPr lvl="1">
              <a:spcBef>
                <a:spcPct val="35000"/>
              </a:spcBef>
            </a:pPr>
            <a:r>
              <a:rPr lang="en-US" altLang="en-US" dirty="0"/>
              <a:t>Cleaning</a:t>
            </a:r>
          </a:p>
          <a:p>
            <a:pPr lvl="1">
              <a:spcBef>
                <a:spcPct val="35000"/>
              </a:spcBef>
            </a:pPr>
            <a:r>
              <a:rPr lang="en-US" altLang="en-US" dirty="0"/>
              <a:t>Disinfection</a:t>
            </a:r>
          </a:p>
          <a:p>
            <a:pPr lvl="1">
              <a:spcBef>
                <a:spcPct val="35000"/>
              </a:spcBef>
            </a:pPr>
            <a:r>
              <a:rPr lang="en-US" altLang="en-US" dirty="0"/>
              <a:t>High-level disinfection</a:t>
            </a:r>
          </a:p>
          <a:p>
            <a:pPr lvl="1">
              <a:spcBef>
                <a:spcPct val="35000"/>
              </a:spcBef>
            </a:pPr>
            <a:r>
              <a:rPr lang="en-US" altLang="en-US" dirty="0"/>
              <a:t>Sterilization</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4)</a:t>
            </a:r>
          </a:p>
        </p:txBody>
      </p:sp>
      <p:sp>
        <p:nvSpPr>
          <p:cNvPr id="7171" name="Rectangle 3"/>
          <p:cNvSpPr>
            <a:spLocks noGrp="1" noChangeArrowheads="1"/>
          </p:cNvSpPr>
          <p:nvPr>
            <p:ph type="body"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pPr>
            <a:r>
              <a:rPr lang="en-US" altLang="en-US" dirty="0"/>
              <a:t>Postrun Phase </a:t>
            </a:r>
            <a:r>
              <a:rPr lang="en-US" altLang="en-US" sz="2000" b="0" dirty="0"/>
              <a:t>(3 of 4)</a:t>
            </a:r>
          </a:p>
        </p:txBody>
      </p:sp>
      <p:sp>
        <p:nvSpPr>
          <p:cNvPr id="45059" name="Content Placeholder 2"/>
          <p:cNvSpPr>
            <a:spLocks noGrp="1"/>
          </p:cNvSpPr>
          <p:nvPr>
            <p:ph type="body" idx="1"/>
          </p:nvPr>
        </p:nvSpPr>
        <p:spPr/>
        <p:txBody>
          <a:bodyPr rIns="228600"/>
          <a:lstStyle/>
          <a:p>
            <a:pPr>
              <a:spcBef>
                <a:spcPct val="35000"/>
              </a:spcBef>
            </a:pPr>
            <a:r>
              <a:rPr lang="en-US" altLang="en-US" dirty="0"/>
              <a:t>After each call:</a:t>
            </a:r>
          </a:p>
          <a:p>
            <a:pPr lvl="1">
              <a:spcBef>
                <a:spcPct val="35000"/>
              </a:spcBef>
            </a:pPr>
            <a:r>
              <a:rPr lang="en-US" altLang="en-US" dirty="0"/>
              <a:t>Strip linens from the stretcher and place them in a plastic bag or designated receptacle.</a:t>
            </a:r>
          </a:p>
          <a:p>
            <a:pPr lvl="1">
              <a:spcBef>
                <a:spcPct val="35000"/>
              </a:spcBef>
            </a:pPr>
            <a:r>
              <a:rPr lang="en-US" altLang="en-US" dirty="0"/>
              <a:t>Discard medical waste.</a:t>
            </a:r>
          </a:p>
          <a:p>
            <a:pPr lvl="1">
              <a:spcBef>
                <a:spcPct val="35000"/>
              </a:spcBef>
            </a:pPr>
            <a:r>
              <a:rPr lang="en-US" altLang="en-US" dirty="0"/>
              <a:t>Wash contaminated areas with soap and water.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pPr>
            <a:r>
              <a:rPr lang="en-US" altLang="en-US" dirty="0"/>
              <a:t>Postrun Phase </a:t>
            </a:r>
            <a:r>
              <a:rPr lang="en-US" altLang="en-US" sz="2000" b="0" dirty="0"/>
              <a:t>(4 of 4)</a:t>
            </a:r>
          </a:p>
        </p:txBody>
      </p:sp>
      <p:sp>
        <p:nvSpPr>
          <p:cNvPr id="46083" name="Content Placeholder 2"/>
          <p:cNvSpPr>
            <a:spLocks noGrp="1"/>
          </p:cNvSpPr>
          <p:nvPr>
            <p:ph type="body" idx="1"/>
          </p:nvPr>
        </p:nvSpPr>
        <p:spPr/>
        <p:txBody>
          <a:bodyPr rIns="228600"/>
          <a:lstStyle/>
          <a:p>
            <a:pPr>
              <a:spcBef>
                <a:spcPct val="35000"/>
              </a:spcBef>
            </a:pPr>
            <a:r>
              <a:rPr lang="en-US" altLang="en-US" dirty="0"/>
              <a:t>After each call: (cont</a:t>
            </a:r>
            <a:r>
              <a:rPr lang="ja-JP" altLang="en-US" dirty="0"/>
              <a:t>’</a:t>
            </a:r>
            <a:r>
              <a:rPr lang="en-US" altLang="ja-JP" dirty="0"/>
              <a:t>d)</a:t>
            </a:r>
          </a:p>
          <a:p>
            <a:pPr lvl="1">
              <a:spcBef>
                <a:spcPct val="35000"/>
              </a:spcBef>
            </a:pPr>
            <a:r>
              <a:rPr lang="en-US" altLang="en-US" dirty="0"/>
              <a:t>Disinfect all nondisposable equipment used for patient care.</a:t>
            </a:r>
          </a:p>
          <a:p>
            <a:pPr lvl="1">
              <a:spcBef>
                <a:spcPct val="35000"/>
              </a:spcBef>
            </a:pPr>
            <a:r>
              <a:rPr lang="en-US" altLang="en-US" dirty="0"/>
              <a:t>Clean the stretcher with germicidal/virucidal solution or 1:100 bleach dilution.</a:t>
            </a:r>
          </a:p>
          <a:p>
            <a:pPr lvl="1">
              <a:spcBef>
                <a:spcPct val="35000"/>
              </a:spcBef>
            </a:pPr>
            <a:r>
              <a:rPr lang="en-US" altLang="en-US" dirty="0"/>
              <a:t>Clean spillage or other contamination with one of those same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dirty="0"/>
              <a:t>Defensive Ambulance Driving Techniques </a:t>
            </a:r>
            <a:r>
              <a:rPr lang="en-US" altLang="en-US" sz="2000" b="0" dirty="0"/>
              <a:t>(1 of 10)</a:t>
            </a:r>
          </a:p>
        </p:txBody>
      </p:sp>
      <p:sp>
        <p:nvSpPr>
          <p:cNvPr id="48131"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An ambulance involved in a crash delays patient care and may take lives of EMTs, other motorists, or pedestrians.</a:t>
            </a:r>
          </a:p>
        </p:txBody>
      </p:sp>
      <p:sp>
        <p:nvSpPr>
          <p:cNvPr id="2" name="Rectangle 1"/>
          <p:cNvSpPr/>
          <p:nvPr/>
        </p:nvSpPr>
        <p:spPr>
          <a:xfrm>
            <a:off x="914400" y="4708160"/>
            <a:ext cx="5467739" cy="923330"/>
          </a:xfrm>
          <a:prstGeom prst="rect">
            <a:avLst/>
          </a:prstGeom>
        </p:spPr>
        <p:txBody>
          <a:bodyPr wrap="square">
            <a:spAutoFit/>
          </a:bodyPr>
          <a:lstStyle/>
          <a:p>
            <a:r>
              <a:rPr lang="en-US" b="1" dirty="0"/>
              <a:t>FIGURE 38-26 </a:t>
            </a:r>
            <a:r>
              <a:rPr lang="en-US" dirty="0"/>
              <a:t>Each year, ambulance crashes are the</a:t>
            </a:r>
          </a:p>
          <a:p>
            <a:r>
              <a:rPr lang="en-US" dirty="0"/>
              <a:t>cause of thousands of injuries to pedestrians, motorists, ambulance passengers, and EMS personnel.</a:t>
            </a:r>
          </a:p>
        </p:txBody>
      </p:sp>
      <p:sp>
        <p:nvSpPr>
          <p:cNvPr id="3" name="Rectangle 2"/>
          <p:cNvSpPr/>
          <p:nvPr/>
        </p:nvSpPr>
        <p:spPr>
          <a:xfrm>
            <a:off x="914400" y="5631490"/>
            <a:ext cx="269657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Gary Lloyd, </a:t>
            </a:r>
            <a:r>
              <a:rPr lang="en-US" sz="1000" i="1" dirty="0">
                <a:latin typeface="Arial" panose="020B0604020202020204" pitchFamily="34" charset="0"/>
                <a:cs typeface="Arial" panose="020B0604020202020204" pitchFamily="34" charset="0"/>
              </a:rPr>
              <a:t>The Decatur Daily</a:t>
            </a:r>
            <a:r>
              <a:rPr lang="en-US" sz="1000" dirty="0">
                <a:latin typeface="Arial" panose="020B0604020202020204" pitchFamily="34" charset="0"/>
                <a:cs typeface="Arial" panose="020B0604020202020204" pitchFamily="34" charset="0"/>
              </a:rPr>
              <a:t>/AP Photos.</a:t>
            </a:r>
          </a:p>
        </p:txBody>
      </p:sp>
      <p:pic>
        <p:nvPicPr>
          <p:cNvPr id="13314" name="Picture 2" descr="A photo shows an ambulance that is tilted over to its side, and a man is approaching it. Beside the ambulance, a road with lots of vehicles is show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3200"/>
            <a:ext cx="4253334" cy="3216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pPr>
            <a:r>
              <a:rPr lang="en-US" altLang="en-US" dirty="0"/>
              <a:t>Defensive Ambulance Driving Techniques </a:t>
            </a:r>
            <a:r>
              <a:rPr lang="en-US" altLang="en-US" sz="2000" b="0" dirty="0"/>
              <a:t>(2 of 10)</a:t>
            </a:r>
          </a:p>
        </p:txBody>
      </p:sp>
      <p:sp>
        <p:nvSpPr>
          <p:cNvPr id="49155" name="Content Placeholder 2"/>
          <p:cNvSpPr>
            <a:spLocks noGrp="1"/>
          </p:cNvSpPr>
          <p:nvPr>
            <p:ph type="body" idx="1"/>
          </p:nvPr>
        </p:nvSpPr>
        <p:spPr/>
        <p:txBody>
          <a:bodyPr rIns="228600"/>
          <a:lstStyle/>
          <a:p>
            <a:pPr>
              <a:spcBef>
                <a:spcPct val="35000"/>
              </a:spcBef>
            </a:pPr>
            <a:r>
              <a:rPr lang="en-US" altLang="en-US" dirty="0"/>
              <a:t>Driver characteristics</a:t>
            </a:r>
          </a:p>
          <a:p>
            <a:pPr lvl="1">
              <a:spcBef>
                <a:spcPct val="35000"/>
              </a:spcBef>
            </a:pPr>
            <a:r>
              <a:rPr lang="en-US" altLang="en-US" dirty="0"/>
              <a:t>Some states require an emergency vehicle operations course.</a:t>
            </a:r>
          </a:p>
          <a:p>
            <a:pPr lvl="1">
              <a:spcBef>
                <a:spcPct val="35000"/>
              </a:spcBef>
            </a:pPr>
            <a:r>
              <a:rPr lang="en-US" altLang="en-US" dirty="0"/>
              <a:t>Other characteristics:</a:t>
            </a:r>
          </a:p>
          <a:p>
            <a:pPr lvl="2">
              <a:spcBef>
                <a:spcPct val="35000"/>
              </a:spcBef>
            </a:pPr>
            <a:r>
              <a:rPr lang="en-US" altLang="en-US" sz="2000" dirty="0"/>
              <a:t>Physical fitness and alertness</a:t>
            </a:r>
          </a:p>
          <a:p>
            <a:pPr lvl="2">
              <a:spcBef>
                <a:spcPct val="35000"/>
              </a:spcBef>
            </a:pPr>
            <a:r>
              <a:rPr lang="en-US" altLang="en-US" sz="2000" dirty="0"/>
              <a:t>Emotional maturity and stability</a:t>
            </a:r>
          </a:p>
          <a:p>
            <a:pPr lvl="2">
              <a:spcBef>
                <a:spcPct val="35000"/>
              </a:spcBef>
            </a:pPr>
            <a:r>
              <a:rPr lang="en-US" altLang="en-US" sz="2000" dirty="0"/>
              <a:t>Due regard for the safety of others and preservation of property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pPr>
            <a:r>
              <a:rPr lang="en-US" altLang="en-US" dirty="0"/>
              <a:t>Defensive Ambulance Driving Techniques </a:t>
            </a:r>
            <a:r>
              <a:rPr lang="en-US" altLang="en-US" sz="2000" b="0" dirty="0"/>
              <a:t>(3 of 10)</a:t>
            </a:r>
          </a:p>
        </p:txBody>
      </p:sp>
      <p:sp>
        <p:nvSpPr>
          <p:cNvPr id="50179" name="Content Placeholder 2"/>
          <p:cNvSpPr>
            <a:spLocks noGrp="1"/>
          </p:cNvSpPr>
          <p:nvPr>
            <p:ph type="body" idx="1"/>
          </p:nvPr>
        </p:nvSpPr>
        <p:spPr/>
        <p:txBody>
          <a:bodyPr rIns="228600"/>
          <a:lstStyle/>
          <a:p>
            <a:pPr>
              <a:spcBef>
                <a:spcPct val="35000"/>
              </a:spcBef>
            </a:pPr>
            <a:r>
              <a:rPr lang="en-US" altLang="en-US" dirty="0"/>
              <a:t>Safe driving practices</a:t>
            </a:r>
          </a:p>
          <a:p>
            <a:pPr lvl="1">
              <a:spcBef>
                <a:spcPct val="35000"/>
              </a:spcBef>
            </a:pPr>
            <a:r>
              <a:rPr lang="en-US" altLang="en-US" dirty="0"/>
              <a:t>Speed does not save lives; good care does.</a:t>
            </a:r>
          </a:p>
          <a:p>
            <a:pPr lvl="1">
              <a:spcBef>
                <a:spcPct val="35000"/>
              </a:spcBef>
            </a:pPr>
            <a:r>
              <a:rPr lang="en-US" altLang="en-US" dirty="0"/>
              <a:t>Wear seat belts and shoulder restraints.</a:t>
            </a:r>
          </a:p>
          <a:p>
            <a:pPr lvl="1">
              <a:spcBef>
                <a:spcPct val="35000"/>
              </a:spcBef>
            </a:pPr>
            <a:r>
              <a:rPr lang="en-US" altLang="en-US" dirty="0"/>
              <a:t>Become familiar with how the vehicle accelerates, corners, sways, and stops.</a:t>
            </a:r>
          </a:p>
          <a:p>
            <a:pPr lvl="1">
              <a:spcBef>
                <a:spcPct val="35000"/>
              </a:spcBef>
            </a:pPr>
            <a:r>
              <a:rPr lang="en-US" altLang="en-US" dirty="0"/>
              <a:t>Stay in the extreme left-hand lane on multilane highways.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nSpc>
                <a:spcPct val="85000"/>
              </a:lnSpc>
            </a:pPr>
            <a:r>
              <a:rPr lang="en-US" altLang="en-US" dirty="0"/>
              <a:t>Defensive Ambulance Driving Techniques </a:t>
            </a:r>
            <a:r>
              <a:rPr lang="en-US" altLang="en-US" sz="2000" b="0" dirty="0"/>
              <a:t>(4 of 10)</a:t>
            </a:r>
          </a:p>
        </p:txBody>
      </p:sp>
      <p:sp>
        <p:nvSpPr>
          <p:cNvPr id="51203" name="Rectangle 3"/>
          <p:cNvSpPr>
            <a:spLocks noGrp="1" noChangeArrowheads="1"/>
          </p:cNvSpPr>
          <p:nvPr>
            <p:ph type="body" idx="1"/>
          </p:nvPr>
        </p:nvSpPr>
        <p:spPr/>
        <p:txBody>
          <a:bodyPr rIns="228600"/>
          <a:lstStyle/>
          <a:p>
            <a:pPr>
              <a:spcBef>
                <a:spcPct val="35000"/>
              </a:spcBef>
            </a:pPr>
            <a:r>
              <a:rPr lang="en-US" altLang="en-US" dirty="0"/>
              <a:t>Siren risk–benefit analysis</a:t>
            </a:r>
          </a:p>
          <a:p>
            <a:pPr lvl="1">
              <a:spcBef>
                <a:spcPct val="35000"/>
              </a:spcBef>
            </a:pPr>
            <a:r>
              <a:rPr lang="en-US" altLang="en-US" dirty="0"/>
              <a:t>The decision to activate the emergency lights and siren will depend on:</a:t>
            </a:r>
          </a:p>
          <a:p>
            <a:pPr lvl="2">
              <a:spcBef>
                <a:spcPts val="900"/>
              </a:spcBef>
            </a:pPr>
            <a:r>
              <a:rPr lang="en-US" altLang="en-US" sz="2000" dirty="0"/>
              <a:t>Local protocols</a:t>
            </a:r>
          </a:p>
          <a:p>
            <a:pPr lvl="2">
              <a:spcBef>
                <a:spcPts val="900"/>
              </a:spcBef>
            </a:pPr>
            <a:r>
              <a:rPr lang="en-US" altLang="en-US" sz="2000" dirty="0"/>
              <a:t>Patient condition</a:t>
            </a:r>
          </a:p>
          <a:p>
            <a:pPr lvl="2">
              <a:spcBef>
                <a:spcPts val="900"/>
              </a:spcBef>
            </a:pPr>
            <a:r>
              <a:rPr lang="en-US" altLang="en-US" sz="2000" dirty="0"/>
              <a:t>Anticipated clinical outcome of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nSpc>
                <a:spcPct val="85000"/>
              </a:lnSpc>
            </a:pPr>
            <a:r>
              <a:rPr lang="en-US" altLang="en-US" dirty="0"/>
              <a:t>Defensive Ambulance Driving Techniques </a:t>
            </a:r>
            <a:r>
              <a:rPr lang="en-US" altLang="en-US" sz="2000" b="0" dirty="0"/>
              <a:t>(5 of 10)</a:t>
            </a:r>
          </a:p>
        </p:txBody>
      </p:sp>
      <p:sp>
        <p:nvSpPr>
          <p:cNvPr id="52227" name="Rectangle 3"/>
          <p:cNvSpPr>
            <a:spLocks noGrp="1" noChangeArrowheads="1"/>
          </p:cNvSpPr>
          <p:nvPr>
            <p:ph type="body" idx="1"/>
          </p:nvPr>
        </p:nvSpPr>
        <p:spPr/>
        <p:txBody>
          <a:bodyPr rIns="228600"/>
          <a:lstStyle/>
          <a:p>
            <a:pPr>
              <a:spcBef>
                <a:spcPct val="35000"/>
              </a:spcBef>
            </a:pPr>
            <a:r>
              <a:rPr lang="en-US" altLang="en-US" dirty="0"/>
              <a:t>Driver anticipation</a:t>
            </a:r>
          </a:p>
          <a:p>
            <a:pPr lvl="1">
              <a:spcBef>
                <a:spcPct val="35000"/>
              </a:spcBef>
            </a:pPr>
            <a:r>
              <a:rPr lang="en-US" altLang="en-US" dirty="0"/>
              <a:t>Always assume that motorists around your vehicle have not heard your siren/public address system or seen you.</a:t>
            </a:r>
          </a:p>
          <a:p>
            <a:pPr lvl="1">
              <a:spcBef>
                <a:spcPct val="35000"/>
              </a:spcBef>
            </a:pPr>
            <a:r>
              <a:rPr lang="en-US" altLang="en-US" dirty="0"/>
              <a:t>Always drive defensively.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pPr>
            <a:r>
              <a:rPr lang="en-US" altLang="en-US" dirty="0"/>
              <a:t>Defensive Ambulance Driving Techniques </a:t>
            </a:r>
            <a:r>
              <a:rPr lang="en-US" altLang="en-US" sz="2000" b="0" dirty="0"/>
              <a:t>(6 of 10)</a:t>
            </a:r>
          </a:p>
        </p:txBody>
      </p:sp>
      <p:sp>
        <p:nvSpPr>
          <p:cNvPr id="53251" name="Content Placeholder 2"/>
          <p:cNvSpPr>
            <a:spLocks noGrp="1"/>
          </p:cNvSpPr>
          <p:nvPr>
            <p:ph type="body" idx="1"/>
          </p:nvPr>
        </p:nvSpPr>
        <p:spPr/>
        <p:txBody>
          <a:bodyPr rIns="228600"/>
          <a:lstStyle/>
          <a:p>
            <a:pPr>
              <a:spcBef>
                <a:spcPct val="35000"/>
              </a:spcBef>
            </a:pPr>
            <a:r>
              <a:rPr lang="en-US" altLang="en-US" dirty="0"/>
              <a:t>Cushion of safety</a:t>
            </a:r>
          </a:p>
          <a:p>
            <a:pPr lvl="1">
              <a:spcBef>
                <a:spcPct val="35000"/>
              </a:spcBef>
            </a:pPr>
            <a:r>
              <a:rPr lang="en-US" altLang="en-US" dirty="0"/>
              <a:t>Maintain a safe following distance from the vehicles in front of you.</a:t>
            </a:r>
          </a:p>
          <a:p>
            <a:pPr lvl="1">
              <a:spcBef>
                <a:spcPct val="35000"/>
              </a:spcBef>
            </a:pPr>
            <a:r>
              <a:rPr lang="en-US" altLang="en-US" dirty="0"/>
              <a:t>Try to avoid being tailgated from behind.</a:t>
            </a:r>
          </a:p>
          <a:p>
            <a:pPr lvl="1">
              <a:spcBef>
                <a:spcPct val="35000"/>
              </a:spcBef>
            </a:pPr>
            <a:r>
              <a:rPr lang="en-US" altLang="en-US" dirty="0"/>
              <a:t>Ensure that the blind spots do not prevent you from seeing vehicles or pedestrians.</a:t>
            </a:r>
          </a:p>
          <a:p>
            <a:pPr lvl="1">
              <a:spcBef>
                <a:spcPct val="35000"/>
              </a:spcBef>
            </a:pPr>
            <a:r>
              <a:rPr lang="en-US" altLang="en-US" dirty="0"/>
              <a:t>Never get out of the ambulance to confront a driver.</a:t>
            </a:r>
          </a:p>
          <a:p>
            <a:pPr lvl="1">
              <a:spcBef>
                <a:spcPct val="35000"/>
              </a:spcBef>
            </a:pPr>
            <a:r>
              <a:rPr lang="en-US" altLang="en-US" dirty="0"/>
              <a:t>Be aware of blind spots and scan mirrors frequently.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pPr>
            <a:r>
              <a:rPr lang="en-US" altLang="en-US" dirty="0"/>
              <a:t>Defensive Ambulance Driving Techniques </a:t>
            </a:r>
            <a:r>
              <a:rPr lang="en-US" altLang="en-US" sz="2000" b="0" dirty="0"/>
              <a:t>(7 of 10)</a:t>
            </a:r>
          </a:p>
        </p:txBody>
      </p:sp>
      <p:sp>
        <p:nvSpPr>
          <p:cNvPr id="54275" name="Content Placeholder 2"/>
          <p:cNvSpPr>
            <a:spLocks noGrp="1"/>
          </p:cNvSpPr>
          <p:nvPr>
            <p:ph type="body" idx="1"/>
          </p:nvPr>
        </p:nvSpPr>
        <p:spPr/>
        <p:txBody>
          <a:bodyPr rIns="228600"/>
          <a:lstStyle/>
          <a:p>
            <a:pPr>
              <a:spcBef>
                <a:spcPct val="35000"/>
              </a:spcBef>
            </a:pPr>
            <a:r>
              <a:rPr lang="en-US" altLang="en-US" dirty="0"/>
              <a:t>Excessive speed</a:t>
            </a:r>
          </a:p>
          <a:p>
            <a:pPr lvl="1">
              <a:spcBef>
                <a:spcPct val="35000"/>
              </a:spcBef>
            </a:pPr>
            <a:r>
              <a:rPr lang="en-US" altLang="en-US" dirty="0"/>
              <a:t>Unnecessary, dangerous, and does not increase the patient</a:t>
            </a:r>
            <a:r>
              <a:rPr lang="ja-JP" altLang="en-US" dirty="0"/>
              <a:t>’</a:t>
            </a:r>
            <a:r>
              <a:rPr lang="en-US" altLang="ja-JP" dirty="0"/>
              <a:t>s chance of survival</a:t>
            </a:r>
          </a:p>
          <a:p>
            <a:pPr lvl="1">
              <a:spcBef>
                <a:spcPct val="35000"/>
              </a:spcBef>
            </a:pPr>
            <a:r>
              <a:rPr lang="en-US" altLang="en-US" dirty="0"/>
              <a:t>Makes it difficult to provide care in the patient compartment</a:t>
            </a:r>
          </a:p>
          <a:p>
            <a:pPr lvl="1">
              <a:spcBef>
                <a:spcPct val="35000"/>
              </a:spcBef>
            </a:pPr>
            <a:r>
              <a:rPr lang="en-US" altLang="en-US" dirty="0"/>
              <a:t>Hinders the driver</a:t>
            </a:r>
            <a:r>
              <a:rPr lang="ja-JP" altLang="en-US" dirty="0"/>
              <a:t>’</a:t>
            </a:r>
            <a:r>
              <a:rPr lang="en-US" altLang="ja-JP" dirty="0"/>
              <a:t>s reaction time</a:t>
            </a:r>
          </a:p>
          <a:p>
            <a:pPr lvl="1">
              <a:spcBef>
                <a:spcPct val="35000"/>
              </a:spcBef>
            </a:pPr>
            <a:r>
              <a:rPr lang="en-US" altLang="en-US" dirty="0"/>
              <a:t>Increases the time and distance needed to stop the ambulance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dirty="0"/>
              <a:t>Defensive Ambulance Driving Techniques </a:t>
            </a:r>
            <a:r>
              <a:rPr lang="en-US" altLang="en-US" sz="2000" b="0" dirty="0"/>
              <a:t>(8 of 10)</a:t>
            </a:r>
          </a:p>
        </p:txBody>
      </p:sp>
      <p:sp>
        <p:nvSpPr>
          <p:cNvPr id="55299" name="Rectangle 3"/>
          <p:cNvSpPr>
            <a:spLocks noGrp="1" noChangeArrowheads="1"/>
          </p:cNvSpPr>
          <p:nvPr>
            <p:ph type="body" idx="1"/>
          </p:nvPr>
        </p:nvSpPr>
        <p:spPr/>
        <p:txBody>
          <a:bodyPr rIns="228600"/>
          <a:lstStyle/>
          <a:p>
            <a:pPr>
              <a:spcBef>
                <a:spcPct val="35000"/>
              </a:spcBef>
            </a:pPr>
            <a:r>
              <a:rPr lang="en-US" altLang="en-US" dirty="0"/>
              <a:t>Siren syndrome</a:t>
            </a:r>
          </a:p>
          <a:p>
            <a:pPr lvl="1">
              <a:spcBef>
                <a:spcPct val="35000"/>
              </a:spcBef>
            </a:pPr>
            <a:r>
              <a:rPr lang="en-US" altLang="en-US" dirty="0"/>
              <a:t>Causes drivers to drive faster in the presence of siren, due to increased anxiety</a:t>
            </a:r>
          </a:p>
          <a:p>
            <a:pPr>
              <a:spcBef>
                <a:spcPct val="35000"/>
              </a:spcBef>
            </a:pPr>
            <a:r>
              <a:rPr lang="en-US" altLang="en-US" dirty="0"/>
              <a:t>Vehicle size and distance judgment</a:t>
            </a:r>
          </a:p>
          <a:p>
            <a:pPr lvl="1">
              <a:spcBef>
                <a:spcPct val="35000"/>
              </a:spcBef>
            </a:pPr>
            <a:r>
              <a:rPr lang="en-US" altLang="en-US" dirty="0"/>
              <a:t>Crashes often occur when the vehicle is backing up, so use a spotter.</a:t>
            </a:r>
          </a:p>
          <a:p>
            <a:pPr lvl="1">
              <a:spcBef>
                <a:spcPct val="35000"/>
              </a:spcBef>
            </a:pPr>
            <a:r>
              <a:rPr lang="en-US" altLang="en-US" dirty="0"/>
              <a:t>Size and weight influence braking and stopping distances.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4)</a:t>
            </a:r>
          </a:p>
        </p:txBody>
      </p:sp>
      <p:sp>
        <p:nvSpPr>
          <p:cNvPr id="8195" name="Rectangle 3"/>
          <p:cNvSpPr>
            <a:spLocks noGrp="1" noChangeArrowheads="1"/>
          </p:cNvSpPr>
          <p:nvPr>
            <p:ph type="body" idx="1"/>
          </p:nvPr>
        </p:nvSpPr>
        <p:spPr/>
        <p:txBody>
          <a:bodyPr rIns="228600"/>
          <a:lstStyle/>
          <a:p>
            <a:pPr eaLnBrk="1" hangingPunct="1">
              <a:buFontTx/>
              <a:buNone/>
            </a:pPr>
            <a:r>
              <a:rPr lang="en-US" altLang="en-US" b="1" dirty="0"/>
              <a:t>Infectious Diseases</a:t>
            </a:r>
          </a:p>
          <a:p>
            <a:pPr eaLnBrk="1" hangingPunct="1">
              <a:spcBef>
                <a:spcPct val="35000"/>
              </a:spcBef>
            </a:pPr>
            <a:r>
              <a:rPr lang="en-US" altLang="en-US" dirty="0"/>
              <a:t>Awareness of</a:t>
            </a:r>
          </a:p>
          <a:p>
            <a:pPr lvl="1" eaLnBrk="1" hangingPunct="1">
              <a:spcBef>
                <a:spcPct val="35000"/>
              </a:spcBef>
            </a:pPr>
            <a:r>
              <a:rPr lang="en-US" altLang="en-US" dirty="0"/>
              <a:t>How to decontaminate equipment after treating a patient</a:t>
            </a:r>
          </a:p>
          <a:p>
            <a:pPr lvl="1" eaLnBrk="1" hangingPunct="1">
              <a:spcBef>
                <a:spcPct val="35000"/>
              </a:spcBef>
            </a:pPr>
            <a:r>
              <a:rPr lang="en-US" altLang="en-US" dirty="0"/>
              <a:t>How to decontaminate the ambulance and equipment after treating a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pPr>
            <a:r>
              <a:rPr lang="en-US" altLang="en-US" dirty="0"/>
              <a:t>Defensive Ambulance Driving Techniques </a:t>
            </a:r>
            <a:r>
              <a:rPr lang="en-US" altLang="en-US" sz="2000" b="0" dirty="0"/>
              <a:t>(9 of 10)</a:t>
            </a:r>
          </a:p>
        </p:txBody>
      </p:sp>
      <p:sp>
        <p:nvSpPr>
          <p:cNvPr id="56323" name="Rectangle 3"/>
          <p:cNvSpPr>
            <a:spLocks noGrp="1" noChangeArrowheads="1"/>
          </p:cNvSpPr>
          <p:nvPr>
            <p:ph type="body" idx="1"/>
          </p:nvPr>
        </p:nvSpPr>
        <p:spPr>
          <a:xfrm>
            <a:off x="6299200" y="1447800"/>
            <a:ext cx="4978400" cy="4800600"/>
          </a:xfrm>
        </p:spPr>
        <p:txBody>
          <a:bodyPr rIns="228600"/>
          <a:lstStyle/>
          <a:p>
            <a:pPr>
              <a:spcBef>
                <a:spcPct val="35000"/>
              </a:spcBef>
            </a:pPr>
            <a:r>
              <a:rPr lang="en-US" altLang="en-US" dirty="0"/>
              <a:t>Road positioning and cornering</a:t>
            </a:r>
          </a:p>
          <a:p>
            <a:pPr lvl="1">
              <a:spcBef>
                <a:spcPct val="35000"/>
              </a:spcBef>
            </a:pPr>
            <a:r>
              <a:rPr lang="en-US" altLang="en-US" dirty="0"/>
              <a:t>To keep the ambulance in the proper lane when turning, enter high in the lane, and exit low.</a:t>
            </a:r>
          </a:p>
        </p:txBody>
      </p:sp>
      <p:sp>
        <p:nvSpPr>
          <p:cNvPr id="2" name="Rectangle 1"/>
          <p:cNvSpPr/>
          <p:nvPr/>
        </p:nvSpPr>
        <p:spPr>
          <a:xfrm>
            <a:off x="914400" y="5230484"/>
            <a:ext cx="5840963" cy="923330"/>
          </a:xfrm>
          <a:prstGeom prst="rect">
            <a:avLst/>
          </a:prstGeom>
        </p:spPr>
        <p:txBody>
          <a:bodyPr wrap="square">
            <a:spAutoFit/>
          </a:bodyPr>
          <a:lstStyle/>
          <a:p>
            <a:r>
              <a:rPr lang="en-US" b="1" dirty="0"/>
              <a:t>FIGURE 38-27 </a:t>
            </a:r>
            <a:r>
              <a:rPr lang="en-US" dirty="0"/>
              <a:t>To keep the ambulance in the proper lane</a:t>
            </a:r>
          </a:p>
          <a:p>
            <a:r>
              <a:rPr lang="en-US" dirty="0"/>
              <a:t>on a curve, you must know the vehicle’s current position and</a:t>
            </a:r>
          </a:p>
          <a:p>
            <a:r>
              <a:rPr lang="en-US" dirty="0"/>
              <a:t>projected path and take the corner at the correct speed.</a:t>
            </a:r>
          </a:p>
        </p:txBody>
      </p:sp>
      <p:sp>
        <p:nvSpPr>
          <p:cNvPr id="3" name="Rectangle 2"/>
          <p:cNvSpPr/>
          <p:nvPr/>
        </p:nvSpPr>
        <p:spPr>
          <a:xfrm>
            <a:off x="914400" y="615381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4338" name="Picture 2" descr="An ambulance is about to take a curved path. Lines depict the trajectory if the apex is early and late. If the apex is early, it hits the sidewalk. If the apex is late, then the vehicle moves properl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504859"/>
            <a:ext cx="4105988" cy="3669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nSpc>
                <a:spcPct val="85000"/>
              </a:lnSpc>
            </a:pPr>
            <a:r>
              <a:rPr lang="en-US" altLang="en-US" dirty="0"/>
              <a:t>Defensive Ambulance Driving Techniques </a:t>
            </a:r>
            <a:r>
              <a:rPr lang="en-US" altLang="en-US" sz="2000" b="0" dirty="0"/>
              <a:t>(10 of 10)</a:t>
            </a:r>
          </a:p>
        </p:txBody>
      </p:sp>
      <p:sp>
        <p:nvSpPr>
          <p:cNvPr id="57347" name="Rectangle 3"/>
          <p:cNvSpPr>
            <a:spLocks noGrp="1" noChangeArrowheads="1"/>
          </p:cNvSpPr>
          <p:nvPr>
            <p:ph type="body" idx="1"/>
          </p:nvPr>
        </p:nvSpPr>
        <p:spPr/>
        <p:txBody>
          <a:bodyPr rIns="228600"/>
          <a:lstStyle/>
          <a:p>
            <a:pPr>
              <a:spcBef>
                <a:spcPct val="35000"/>
              </a:spcBef>
            </a:pPr>
            <a:r>
              <a:rPr lang="en-US" altLang="en-US" dirty="0"/>
              <a:t>Weather and road conditions</a:t>
            </a:r>
          </a:p>
          <a:p>
            <a:pPr lvl="1">
              <a:spcBef>
                <a:spcPct val="35000"/>
              </a:spcBef>
            </a:pPr>
            <a:r>
              <a:rPr lang="en-US" altLang="en-US" dirty="0"/>
              <a:t>Ambulances have a longer braking time and stopping distance.</a:t>
            </a:r>
          </a:p>
          <a:p>
            <a:pPr lvl="1">
              <a:spcBef>
                <a:spcPct val="35000"/>
              </a:spcBef>
            </a:pPr>
            <a:r>
              <a:rPr lang="en-US" altLang="en-US" dirty="0"/>
              <a:t>The weight of the ambulance is unevenly distributed, which makes it more prone to roll over.</a:t>
            </a:r>
          </a:p>
          <a:p>
            <a:pPr lvl="1">
              <a:spcBef>
                <a:spcPct val="35000"/>
              </a:spcBef>
            </a:pPr>
            <a:r>
              <a:rPr lang="en-US" altLang="en-US" dirty="0"/>
              <a:t>Be alert for hydroplaning, water on the roadway, decreased visibility, and ice and slippery surfaces.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dirty="0"/>
              <a:t>Laws and Regulations </a:t>
            </a:r>
            <a:r>
              <a:rPr lang="en-US" altLang="en-US" sz="2000" b="0" dirty="0"/>
              <a:t>(1 of 5)</a:t>
            </a:r>
          </a:p>
        </p:txBody>
      </p:sp>
      <p:sp>
        <p:nvSpPr>
          <p:cNvPr id="58371" name="Rectangle 3"/>
          <p:cNvSpPr>
            <a:spLocks noGrp="1" noChangeArrowheads="1"/>
          </p:cNvSpPr>
          <p:nvPr>
            <p:ph type="body" idx="1"/>
          </p:nvPr>
        </p:nvSpPr>
        <p:spPr/>
        <p:txBody>
          <a:bodyPr rIns="228600"/>
          <a:lstStyle/>
          <a:p>
            <a:pPr>
              <a:spcBef>
                <a:spcPct val="35000"/>
              </a:spcBef>
            </a:pPr>
            <a:r>
              <a:rPr lang="en-US" altLang="en-US" dirty="0"/>
              <a:t>If you are on an emergency call and are using your warning lights and siren, you may be allowed to do the following:</a:t>
            </a:r>
          </a:p>
          <a:p>
            <a:pPr lvl="1">
              <a:spcBef>
                <a:spcPct val="35000"/>
              </a:spcBef>
            </a:pPr>
            <a:r>
              <a:rPr lang="en-US" altLang="en-US" dirty="0"/>
              <a:t>Park or stand in an illegal location</a:t>
            </a:r>
          </a:p>
          <a:p>
            <a:pPr lvl="1">
              <a:spcBef>
                <a:spcPct val="35000"/>
              </a:spcBef>
            </a:pPr>
            <a:r>
              <a:rPr lang="en-US" altLang="en-US" dirty="0"/>
              <a:t>Proceed through a red light or stop sign</a:t>
            </a:r>
          </a:p>
          <a:p>
            <a:pPr lvl="1">
              <a:spcBef>
                <a:spcPct val="35000"/>
              </a:spcBef>
            </a:pPr>
            <a:r>
              <a:rPr lang="en-US" altLang="en-US" dirty="0"/>
              <a:t>Drive faster than the speed limit</a:t>
            </a:r>
          </a:p>
          <a:p>
            <a:pPr lvl="1">
              <a:spcBef>
                <a:spcPct val="35000"/>
              </a:spcBef>
            </a:pPr>
            <a:r>
              <a:rPr lang="en-US" altLang="en-US" dirty="0"/>
              <a:t>Drive against the flow of traffic</a:t>
            </a:r>
          </a:p>
          <a:p>
            <a:pPr lvl="1">
              <a:spcBef>
                <a:spcPct val="35000"/>
              </a:spcBef>
            </a:pPr>
            <a:r>
              <a:rPr lang="en-US" altLang="en-US" dirty="0"/>
              <a:t>Travel left of center to make an illegal pass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85000"/>
              </a:lnSpc>
            </a:pPr>
            <a:r>
              <a:rPr lang="en-US" altLang="en-US" dirty="0"/>
              <a:t>Laws and Regulations </a:t>
            </a:r>
            <a:r>
              <a:rPr lang="en-US" altLang="en-US" sz="2000" b="0" dirty="0"/>
              <a:t>(2 of 5)</a:t>
            </a:r>
          </a:p>
        </p:txBody>
      </p:sp>
      <p:sp>
        <p:nvSpPr>
          <p:cNvPr id="59395" name="Rectangle 3"/>
          <p:cNvSpPr>
            <a:spLocks noGrp="1" noChangeArrowheads="1"/>
          </p:cNvSpPr>
          <p:nvPr>
            <p:ph type="body" idx="1"/>
          </p:nvPr>
        </p:nvSpPr>
        <p:spPr/>
        <p:txBody>
          <a:bodyPr rIns="228600"/>
          <a:lstStyle/>
          <a:p>
            <a:pPr>
              <a:spcBef>
                <a:spcPct val="35000"/>
              </a:spcBef>
            </a:pPr>
            <a:r>
              <a:rPr lang="en-US" altLang="en-US" dirty="0"/>
              <a:t>An emergency vehicle is never allowed to pass a school bus that has stopped to load or unload children.</a:t>
            </a:r>
          </a:p>
          <a:p>
            <a:pPr>
              <a:spcBef>
                <a:spcPct val="35000"/>
              </a:spcBef>
            </a:pPr>
            <a:r>
              <a:rPr lang="en-US" altLang="en-US" dirty="0"/>
              <a:t>Use of warning lights and siren</a:t>
            </a:r>
          </a:p>
          <a:p>
            <a:pPr lvl="1">
              <a:spcBef>
                <a:spcPct val="35000"/>
              </a:spcBef>
            </a:pPr>
            <a:r>
              <a:rPr lang="en-US" altLang="en-US" dirty="0"/>
              <a:t>The unit must be on a true emergency call.</a:t>
            </a:r>
          </a:p>
          <a:p>
            <a:pPr lvl="1">
              <a:spcBef>
                <a:spcPct val="35000"/>
              </a:spcBef>
            </a:pPr>
            <a:r>
              <a:rPr lang="en-US" altLang="en-US" dirty="0"/>
              <a:t>Audible and visual warning devices must be used simultaneously.</a:t>
            </a:r>
          </a:p>
          <a:p>
            <a:pPr lvl="1">
              <a:spcBef>
                <a:spcPct val="35000"/>
              </a:spcBef>
            </a:pPr>
            <a:r>
              <a:rPr lang="en-US" altLang="en-US" dirty="0"/>
              <a:t>The unit must be operated with regard for others</a:t>
            </a:r>
            <a:r>
              <a:rPr lang="ja-JP" altLang="en-US" dirty="0"/>
              <a:t>’</a:t>
            </a:r>
            <a:r>
              <a:rPr lang="en-US" altLang="ja-JP" dirty="0"/>
              <a:t> safety.</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nSpc>
                <a:spcPct val="85000"/>
              </a:lnSpc>
            </a:pPr>
            <a:r>
              <a:rPr lang="en-US" altLang="en-US" dirty="0"/>
              <a:t>Laws and Regulations </a:t>
            </a:r>
            <a:r>
              <a:rPr lang="en-US" altLang="en-US" sz="2000" b="0" dirty="0"/>
              <a:t>(3 of 5)</a:t>
            </a:r>
          </a:p>
        </p:txBody>
      </p:sp>
      <p:sp>
        <p:nvSpPr>
          <p:cNvPr id="60419" name="Rectangle 3"/>
          <p:cNvSpPr>
            <a:spLocks noGrp="1" noChangeArrowheads="1"/>
          </p:cNvSpPr>
          <p:nvPr>
            <p:ph type="body" idx="1"/>
          </p:nvPr>
        </p:nvSpPr>
        <p:spPr/>
        <p:txBody>
          <a:bodyPr rIns="228600"/>
          <a:lstStyle/>
          <a:p>
            <a:pPr>
              <a:spcBef>
                <a:spcPct val="35000"/>
              </a:spcBef>
            </a:pPr>
            <a:r>
              <a:rPr lang="en-US" altLang="en-US" dirty="0"/>
              <a:t>Right-of-way privileges</a:t>
            </a:r>
          </a:p>
          <a:p>
            <a:pPr lvl="1">
              <a:spcBef>
                <a:spcPct val="35000"/>
              </a:spcBef>
            </a:pPr>
            <a:r>
              <a:rPr lang="en-US" altLang="en-US" dirty="0"/>
              <a:t>Emergency vehicles have the right to disregard the rules of the road when responding to an emergency.</a:t>
            </a:r>
          </a:p>
          <a:p>
            <a:pPr lvl="1">
              <a:spcBef>
                <a:spcPct val="35000"/>
              </a:spcBef>
            </a:pPr>
            <a:r>
              <a:rPr lang="en-US" altLang="en-US" dirty="0"/>
              <a:t>Do not endanger people or property under any circumstances.</a:t>
            </a:r>
          </a:p>
          <a:p>
            <a:pPr lvl="1">
              <a:spcBef>
                <a:spcPct val="35000"/>
              </a:spcBef>
            </a:pPr>
            <a:r>
              <a:rPr lang="en-US" altLang="en-US" dirty="0"/>
              <a:t>Get to know your local right-of-way privileges.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dirty="0"/>
              <a:t>Laws and Regulations </a:t>
            </a:r>
            <a:r>
              <a:rPr lang="en-US" altLang="en-US" sz="2000" b="0" dirty="0"/>
              <a:t>(4 of 5)</a:t>
            </a:r>
          </a:p>
        </p:txBody>
      </p:sp>
      <p:sp>
        <p:nvSpPr>
          <p:cNvPr id="61443" name="Rectangle 3"/>
          <p:cNvSpPr>
            <a:spLocks noGrp="1" noChangeArrowheads="1"/>
          </p:cNvSpPr>
          <p:nvPr>
            <p:ph type="body" idx="1"/>
          </p:nvPr>
        </p:nvSpPr>
        <p:spPr/>
        <p:txBody>
          <a:bodyPr rIns="228600"/>
          <a:lstStyle/>
          <a:p>
            <a:pPr>
              <a:spcBef>
                <a:spcPct val="35000"/>
              </a:spcBef>
            </a:pPr>
            <a:r>
              <a:rPr lang="en-US" altLang="en-US" dirty="0"/>
              <a:t>Use of escorts</a:t>
            </a:r>
          </a:p>
          <a:p>
            <a:pPr lvl="1">
              <a:spcBef>
                <a:spcPct val="35000"/>
              </a:spcBef>
            </a:pPr>
            <a:r>
              <a:rPr lang="en-US" altLang="en-US" dirty="0"/>
              <a:t>Use escorts as a guide only when you are in unfamiliar territory.</a:t>
            </a:r>
          </a:p>
          <a:p>
            <a:pPr>
              <a:spcBef>
                <a:spcPct val="35000"/>
              </a:spcBef>
            </a:pPr>
            <a:r>
              <a:rPr lang="en-US" altLang="en-US" dirty="0"/>
              <a:t>Intersection hazards</a:t>
            </a:r>
          </a:p>
          <a:p>
            <a:pPr lvl="1">
              <a:spcBef>
                <a:spcPct val="35000"/>
              </a:spcBef>
            </a:pPr>
            <a:r>
              <a:rPr lang="en-US" altLang="en-US" dirty="0"/>
              <a:t>Intersection crashes are the most common and most serious.</a:t>
            </a:r>
          </a:p>
          <a:p>
            <a:pPr lvl="1">
              <a:spcBef>
                <a:spcPct val="35000"/>
              </a:spcBef>
            </a:pPr>
            <a:r>
              <a:rPr lang="en-US" altLang="en-US" dirty="0"/>
              <a:t>If you cannot wait for traffic lights to change, come to a brief stop</a:t>
            </a:r>
            <a:r>
              <a:rPr lang="en-US" altLang="en-US" dirty="0">
                <a:solidFill>
                  <a:srgbClr val="C00000"/>
                </a:solidFill>
              </a:rPr>
              <a:t> </a:t>
            </a:r>
            <a:r>
              <a:rPr lang="en-US" altLang="en-US" dirty="0"/>
              <a:t>and look for pedestrians or other hazards.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pPr>
            <a:r>
              <a:rPr lang="en-US" altLang="en-US" dirty="0"/>
              <a:t>Laws and Regulations </a:t>
            </a:r>
            <a:r>
              <a:rPr lang="en-US" altLang="en-US" sz="2000" b="0" dirty="0"/>
              <a:t>(5 of 5)</a:t>
            </a:r>
          </a:p>
        </p:txBody>
      </p:sp>
      <p:sp>
        <p:nvSpPr>
          <p:cNvPr id="62467" name="Rectangle 3"/>
          <p:cNvSpPr>
            <a:spLocks noGrp="1" noChangeArrowheads="1"/>
          </p:cNvSpPr>
          <p:nvPr>
            <p:ph type="body" idx="1"/>
          </p:nvPr>
        </p:nvSpPr>
        <p:spPr/>
        <p:txBody>
          <a:bodyPr rIns="228600"/>
          <a:lstStyle/>
          <a:p>
            <a:pPr>
              <a:spcBef>
                <a:spcPct val="35000"/>
              </a:spcBef>
            </a:pPr>
            <a:r>
              <a:rPr lang="en-US" altLang="en-US" dirty="0"/>
              <a:t>Highways</a:t>
            </a:r>
          </a:p>
          <a:p>
            <a:pPr lvl="1">
              <a:spcBef>
                <a:spcPct val="35000"/>
              </a:spcBef>
            </a:pPr>
            <a:r>
              <a:rPr lang="en-US" altLang="en-US" dirty="0"/>
              <a:t>Shut down emergency lights and siren until you have reached the far left lane.</a:t>
            </a:r>
          </a:p>
          <a:p>
            <a:pPr>
              <a:spcBef>
                <a:spcPct val="35000"/>
              </a:spcBef>
            </a:pPr>
            <a:r>
              <a:rPr lang="en-US" altLang="en-US" dirty="0"/>
              <a:t>Unpaved roads</a:t>
            </a:r>
          </a:p>
          <a:p>
            <a:pPr lvl="1">
              <a:spcBef>
                <a:spcPct val="35000"/>
              </a:spcBef>
            </a:pPr>
            <a:r>
              <a:rPr lang="en-US" altLang="en-US" dirty="0"/>
              <a:t>Operate at a lower speed with a firm grip on the steering wheel.</a:t>
            </a:r>
          </a:p>
          <a:p>
            <a:pPr>
              <a:spcBef>
                <a:spcPct val="35000"/>
              </a:spcBef>
            </a:pPr>
            <a:r>
              <a:rPr lang="en-US" altLang="en-US" dirty="0"/>
              <a:t>School zones</a:t>
            </a:r>
          </a:p>
          <a:p>
            <a:pPr lvl="1">
              <a:spcBef>
                <a:spcPct val="35000"/>
              </a:spcBef>
            </a:pPr>
            <a:r>
              <a:rPr lang="en-US" altLang="en-US" dirty="0"/>
              <a:t>It is unlawful to exceed the speed limit.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dirty="0"/>
              <a:t>Distractions</a:t>
            </a:r>
          </a:p>
        </p:txBody>
      </p:sp>
      <p:sp>
        <p:nvSpPr>
          <p:cNvPr id="63491" name="Rectangle 3"/>
          <p:cNvSpPr>
            <a:spLocks noGrp="1" noChangeArrowheads="1"/>
          </p:cNvSpPr>
          <p:nvPr>
            <p:ph type="body" idx="1"/>
          </p:nvPr>
        </p:nvSpPr>
        <p:spPr/>
        <p:txBody>
          <a:bodyPr rIns="228600"/>
          <a:lstStyle/>
          <a:p>
            <a:pPr>
              <a:spcBef>
                <a:spcPct val="35000"/>
              </a:spcBef>
            </a:pPr>
            <a:r>
              <a:rPr lang="en-US" altLang="en-US" dirty="0"/>
              <a:t>Focus on driving and anticipating roadway hazards.</a:t>
            </a:r>
          </a:p>
          <a:p>
            <a:pPr>
              <a:spcBef>
                <a:spcPct val="35000"/>
              </a:spcBef>
            </a:pPr>
            <a:r>
              <a:rPr lang="en-US" altLang="en-US" dirty="0"/>
              <a:t>Minimize distractions from:</a:t>
            </a:r>
          </a:p>
          <a:p>
            <a:pPr lvl="1">
              <a:spcBef>
                <a:spcPct val="35000"/>
              </a:spcBef>
            </a:pPr>
            <a:r>
              <a:rPr lang="en-US" altLang="en-US" dirty="0"/>
              <a:t>Mobile dispatch terminals and GPS</a:t>
            </a:r>
          </a:p>
          <a:p>
            <a:pPr lvl="1">
              <a:spcBef>
                <a:spcPct val="35000"/>
              </a:spcBef>
            </a:pPr>
            <a:r>
              <a:rPr lang="en-US" altLang="en-US" dirty="0"/>
              <a:t>Mounted mobile radio</a:t>
            </a:r>
          </a:p>
          <a:p>
            <a:pPr lvl="1">
              <a:spcBef>
                <a:spcPct val="35000"/>
              </a:spcBef>
            </a:pPr>
            <a:r>
              <a:rPr lang="en-US" altLang="en-US" dirty="0"/>
              <a:t>Stereo</a:t>
            </a:r>
          </a:p>
          <a:p>
            <a:pPr lvl="1">
              <a:spcBef>
                <a:spcPct val="35000"/>
              </a:spcBef>
            </a:pPr>
            <a:r>
              <a:rPr lang="en-US" altLang="en-US" dirty="0"/>
              <a:t>Cell phone</a:t>
            </a:r>
          </a:p>
          <a:p>
            <a:pPr lvl="1">
              <a:spcBef>
                <a:spcPct val="35000"/>
              </a:spcBef>
            </a:pPr>
            <a:r>
              <a:rPr lang="en-US" altLang="en-US" dirty="0"/>
              <a:t>Eating/drinking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nSpc>
                <a:spcPct val="85000"/>
              </a:lnSpc>
            </a:pPr>
            <a:r>
              <a:rPr lang="en-US" altLang="en-US" dirty="0"/>
              <a:t>Driving Alone</a:t>
            </a:r>
          </a:p>
        </p:txBody>
      </p:sp>
      <p:sp>
        <p:nvSpPr>
          <p:cNvPr id="64515" name="Rectangle 3"/>
          <p:cNvSpPr>
            <a:spLocks noGrp="1" noChangeArrowheads="1"/>
          </p:cNvSpPr>
          <p:nvPr>
            <p:ph type="body" idx="1"/>
          </p:nvPr>
        </p:nvSpPr>
        <p:spPr/>
        <p:txBody>
          <a:bodyPr rIns="228600"/>
          <a:lstStyle/>
          <a:p>
            <a:pPr>
              <a:spcBef>
                <a:spcPct val="35000"/>
              </a:spcBef>
            </a:pPr>
            <a:r>
              <a:rPr lang="en-US" altLang="en-US" dirty="0"/>
              <a:t>It is your responsibility to focus on figuring out the safest route while mentally preparing for the call.</a:t>
            </a:r>
          </a:p>
          <a:p>
            <a:pPr>
              <a:spcBef>
                <a:spcPct val="35000"/>
              </a:spcBef>
            </a:pPr>
            <a:r>
              <a:rPr lang="en-US" altLang="en-US" dirty="0"/>
              <a:t>Such situations demand your complete attention and focus.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nSpc>
                <a:spcPct val="85000"/>
              </a:lnSpc>
            </a:pPr>
            <a:r>
              <a:rPr lang="en-US" altLang="en-US" dirty="0"/>
              <a:t>Fatigue</a:t>
            </a:r>
          </a:p>
        </p:txBody>
      </p:sp>
      <p:sp>
        <p:nvSpPr>
          <p:cNvPr id="65539" name="Rectangle 3"/>
          <p:cNvSpPr>
            <a:spLocks noGrp="1" noChangeArrowheads="1"/>
          </p:cNvSpPr>
          <p:nvPr>
            <p:ph type="body" idx="1"/>
          </p:nvPr>
        </p:nvSpPr>
        <p:spPr/>
        <p:txBody>
          <a:bodyPr rIns="228600"/>
          <a:lstStyle/>
          <a:p>
            <a:pPr>
              <a:spcBef>
                <a:spcPct val="35000"/>
              </a:spcBef>
            </a:pPr>
            <a:r>
              <a:rPr lang="en-US" altLang="en-US" dirty="0"/>
              <a:t>Recognize when you are fatigued and alert your partner or supervisor.</a:t>
            </a:r>
          </a:p>
          <a:p>
            <a:pPr>
              <a:spcBef>
                <a:spcPct val="35000"/>
              </a:spcBef>
            </a:pPr>
            <a:r>
              <a:rPr lang="en-US" altLang="en-US" dirty="0"/>
              <a:t>You should be placed out of service for the remainder of the shift or until the fatigue has passed and you feel capable of operating the vehicle safely.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Introduction</a:t>
            </a:r>
            <a:endParaRPr lang="en-US" altLang="en-US" sz="2800" b="0" dirty="0"/>
          </a:p>
        </p:txBody>
      </p:sp>
      <p:sp>
        <p:nvSpPr>
          <p:cNvPr id="9219" name="Content Placeholder 2"/>
          <p:cNvSpPr>
            <a:spLocks noGrp="1"/>
          </p:cNvSpPr>
          <p:nvPr>
            <p:ph type="body" idx="1"/>
          </p:nvPr>
        </p:nvSpPr>
        <p:spPr/>
        <p:txBody>
          <a:bodyPr rIns="228600"/>
          <a:lstStyle/>
          <a:p>
            <a:pPr>
              <a:spcBef>
                <a:spcPct val="35000"/>
              </a:spcBef>
            </a:pPr>
            <a:r>
              <a:rPr lang="en-US" altLang="en-US" dirty="0"/>
              <a:t>Today</a:t>
            </a:r>
            <a:r>
              <a:rPr lang="ja-JP" altLang="en-US" dirty="0"/>
              <a:t>’</a:t>
            </a:r>
            <a:r>
              <a:rPr lang="en-US" altLang="ja-JP" dirty="0"/>
              <a:t>s ambulances are stocked with standard medical supplies.</a:t>
            </a:r>
          </a:p>
          <a:p>
            <a:pPr lvl="1">
              <a:spcBef>
                <a:spcPct val="35000"/>
              </a:spcBef>
            </a:pPr>
            <a:r>
              <a:rPr lang="en-US" altLang="en-US" dirty="0"/>
              <a:t>Many are equipped with state-of-the-art technology that transmit data directly to the emergency department.</a:t>
            </a:r>
          </a:p>
          <a:p>
            <a:pPr>
              <a:spcBef>
                <a:spcPct val="35000"/>
              </a:spcBef>
            </a:pPr>
            <a:r>
              <a:rPr lang="en-US" altLang="en-US" dirty="0"/>
              <a:t>Today</a:t>
            </a:r>
            <a:r>
              <a:rPr lang="ja-JP" altLang="en-US" dirty="0"/>
              <a:t>’</a:t>
            </a:r>
            <a:r>
              <a:rPr lang="en-US" altLang="ja-JP" dirty="0"/>
              <a:t>s emphasis on rapid response places the EMT in greater danger.</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pPr>
            <a:r>
              <a:rPr lang="en-US" altLang="en-US" dirty="0"/>
              <a:t>Air Medical Operations </a:t>
            </a:r>
            <a:r>
              <a:rPr lang="en-US" altLang="en-US" sz="2000" b="0" dirty="0"/>
              <a:t>(1 of 11)</a:t>
            </a:r>
          </a:p>
        </p:txBody>
      </p:sp>
      <p:sp>
        <p:nvSpPr>
          <p:cNvPr id="66563" name="Content Placeholder 2"/>
          <p:cNvSpPr>
            <a:spLocks noGrp="1"/>
          </p:cNvSpPr>
          <p:nvPr>
            <p:ph type="body" idx="1"/>
          </p:nvPr>
        </p:nvSpPr>
        <p:spPr>
          <a:xfrm>
            <a:off x="5892800" y="1447800"/>
            <a:ext cx="5384800" cy="4800600"/>
          </a:xfrm>
        </p:spPr>
        <p:txBody>
          <a:bodyPr rIns="228600"/>
          <a:lstStyle/>
          <a:p>
            <a:pPr>
              <a:spcBef>
                <a:spcPct val="35000"/>
              </a:spcBef>
            </a:pPr>
            <a:r>
              <a:rPr lang="en-US" altLang="en-US" dirty="0"/>
              <a:t>Air ambulances are used to evacuate medical and trauma patients.</a:t>
            </a:r>
          </a:p>
          <a:p>
            <a:pPr lvl="1">
              <a:spcBef>
                <a:spcPct val="35000"/>
              </a:spcBef>
            </a:pPr>
            <a:r>
              <a:rPr lang="en-US" altLang="en-US" dirty="0"/>
              <a:t>Fixed-wing units</a:t>
            </a:r>
          </a:p>
          <a:p>
            <a:pPr lvl="1">
              <a:spcBef>
                <a:spcPct val="35000"/>
              </a:spcBef>
            </a:pPr>
            <a:r>
              <a:rPr lang="en-US" altLang="en-US" dirty="0"/>
              <a:t>Rotary-wing units (helicopters)</a:t>
            </a:r>
          </a:p>
        </p:txBody>
      </p:sp>
      <p:sp>
        <p:nvSpPr>
          <p:cNvPr id="2" name="Rectangle 1"/>
          <p:cNvSpPr/>
          <p:nvPr/>
        </p:nvSpPr>
        <p:spPr>
          <a:xfrm>
            <a:off x="4414558" y="4576663"/>
            <a:ext cx="6550090" cy="1754326"/>
          </a:xfrm>
          <a:prstGeom prst="rect">
            <a:avLst/>
          </a:prstGeom>
        </p:spPr>
        <p:txBody>
          <a:bodyPr wrap="square">
            <a:spAutoFit/>
          </a:bodyPr>
          <a:lstStyle/>
          <a:p>
            <a:r>
              <a:rPr lang="en-US" b="1" dirty="0"/>
              <a:t>FIGURE 38-29 A. </a:t>
            </a:r>
            <a:r>
              <a:rPr lang="en-US" dirty="0"/>
              <a:t>Fixed-wing aircraft are generally used</a:t>
            </a:r>
          </a:p>
          <a:p>
            <a:r>
              <a:rPr lang="en-US" dirty="0"/>
              <a:t>to transfer patients from one hospital to another over</a:t>
            </a:r>
          </a:p>
          <a:p>
            <a:r>
              <a:rPr lang="en-US" dirty="0"/>
              <a:t>distances greater than 200 to 250 miles. </a:t>
            </a:r>
            <a:r>
              <a:rPr lang="en-US" b="1" dirty="0"/>
              <a:t>B. </a:t>
            </a:r>
            <a:r>
              <a:rPr lang="en-US" dirty="0"/>
              <a:t>A rotary-wing</a:t>
            </a:r>
          </a:p>
          <a:p>
            <a:r>
              <a:rPr lang="en-US" dirty="0"/>
              <a:t>aircraft, or helicopter, is used to help provide emergency</a:t>
            </a:r>
          </a:p>
          <a:p>
            <a:r>
              <a:rPr lang="en-US" dirty="0"/>
              <a:t>medical care to patients who need to be transported</a:t>
            </a:r>
          </a:p>
          <a:p>
            <a:r>
              <a:rPr lang="en-US" dirty="0"/>
              <a:t>quickly over shorter distances.</a:t>
            </a:r>
          </a:p>
        </p:txBody>
      </p:sp>
      <p:sp>
        <p:nvSpPr>
          <p:cNvPr id="3" name="Rectangle 2"/>
          <p:cNvSpPr/>
          <p:nvPr/>
        </p:nvSpPr>
        <p:spPr>
          <a:xfrm>
            <a:off x="4414558" y="6330989"/>
            <a:ext cx="6096000" cy="246221"/>
          </a:xfrm>
          <a:prstGeom prst="rect">
            <a:avLst/>
          </a:prstGeom>
        </p:spPr>
        <p:txBody>
          <a:bodyPr>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 Ralph </a:t>
            </a:r>
            <a:r>
              <a:rPr lang="en-US" sz="1000" dirty="0" err="1">
                <a:latin typeface="Arial" panose="020B0604020202020204" pitchFamily="34" charset="0"/>
                <a:cs typeface="Arial" panose="020B0604020202020204" pitchFamily="34" charset="0"/>
              </a:rPr>
              <a:t>Duenas</a:t>
            </a:r>
            <a:r>
              <a:rPr lang="en-US" sz="1000" dirty="0">
                <a:latin typeface="Arial" panose="020B0604020202020204" pitchFamily="34" charset="0"/>
                <a:cs typeface="Arial" panose="020B0604020202020204" pitchFamily="34" charset="0"/>
              </a:rPr>
              <a:t>/www.jetwashimages.com;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Courtesy of Ed </a:t>
            </a:r>
            <a:r>
              <a:rPr lang="en-US" sz="1000" dirty="0" err="1">
                <a:latin typeface="Arial" panose="020B0604020202020204" pitchFamily="34" charset="0"/>
                <a:cs typeface="Arial" panose="020B0604020202020204" pitchFamily="34" charset="0"/>
              </a:rPr>
              <a:t>Edahl</a:t>
            </a:r>
            <a:r>
              <a:rPr lang="en-US" sz="1000" dirty="0">
                <a:latin typeface="Arial" panose="020B0604020202020204" pitchFamily="34" charset="0"/>
                <a:cs typeface="Arial" panose="020B0604020202020204" pitchFamily="34" charset="0"/>
              </a:rPr>
              <a:t>/FEMA.</a:t>
            </a:r>
          </a:p>
        </p:txBody>
      </p:sp>
      <p:pic>
        <p:nvPicPr>
          <p:cNvPr id="15362" name="Picture 2" descr="Photo A shows an aircraft mid flight. Photo B shows medical officers standing around a helicopter. A patient is lying on a wheeled stretch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3200"/>
            <a:ext cx="3500158" cy="5221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dirty="0"/>
              <a:t>Air Medical Operations </a:t>
            </a:r>
            <a:r>
              <a:rPr lang="en-US" altLang="en-US" sz="2000" b="0" dirty="0"/>
              <a:t>(2 of 11)</a:t>
            </a:r>
          </a:p>
        </p:txBody>
      </p:sp>
      <p:sp>
        <p:nvSpPr>
          <p:cNvPr id="67587" name="Content Placeholder 2"/>
          <p:cNvSpPr>
            <a:spLocks noGrp="1"/>
          </p:cNvSpPr>
          <p:nvPr>
            <p:ph type="body" idx="1"/>
          </p:nvPr>
        </p:nvSpPr>
        <p:spPr/>
        <p:txBody>
          <a:bodyPr rIns="228600"/>
          <a:lstStyle/>
          <a:p>
            <a:pPr>
              <a:spcBef>
                <a:spcPct val="35000"/>
              </a:spcBef>
            </a:pPr>
            <a:r>
              <a:rPr lang="en-US" altLang="en-US" dirty="0"/>
              <a:t>Specially trained crews accompany air ambulance flights.</a:t>
            </a:r>
          </a:p>
          <a:p>
            <a:pPr lvl="1">
              <a:spcBef>
                <a:spcPct val="35000"/>
              </a:spcBef>
            </a:pPr>
            <a:r>
              <a:rPr lang="en-US" altLang="en-US" dirty="0"/>
              <a:t>EMTs provide ground support.</a:t>
            </a:r>
          </a:p>
          <a:p>
            <a:pPr>
              <a:spcBef>
                <a:spcPct val="35000"/>
              </a:spcBef>
            </a:pPr>
            <a:r>
              <a:rPr lang="en-US" altLang="en-US" dirty="0"/>
              <a:t>Medical evacuation (medevac) is performed by helicopters.</a:t>
            </a:r>
          </a:p>
          <a:p>
            <a:pPr lvl="1">
              <a:spcBef>
                <a:spcPct val="35000"/>
              </a:spcBef>
            </a:pPr>
            <a:r>
              <a:rPr lang="en-US" altLang="en-US" dirty="0"/>
              <a:t>Capabilities, protocols, and procedures vary.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dirty="0"/>
              <a:t>Air Medical Operations </a:t>
            </a:r>
            <a:r>
              <a:rPr lang="en-US" altLang="en-US" sz="2000" b="0" dirty="0"/>
              <a:t>(3 of 11)</a:t>
            </a:r>
          </a:p>
        </p:txBody>
      </p:sp>
      <p:sp>
        <p:nvSpPr>
          <p:cNvPr id="68611" name="Content Placeholder 2"/>
          <p:cNvSpPr>
            <a:spLocks noGrp="1"/>
          </p:cNvSpPr>
          <p:nvPr>
            <p:ph type="body" idx="1"/>
          </p:nvPr>
        </p:nvSpPr>
        <p:spPr>
          <a:xfrm>
            <a:off x="925830" y="1490870"/>
            <a:ext cx="9958070" cy="4699047"/>
          </a:xfrm>
        </p:spPr>
        <p:txBody>
          <a:bodyPr rIns="228600"/>
          <a:lstStyle/>
          <a:p>
            <a:pPr>
              <a:spcBef>
                <a:spcPct val="35000"/>
              </a:spcBef>
            </a:pPr>
            <a:r>
              <a:rPr lang="en-US" altLang="en-US" dirty="0"/>
              <a:t>Why call for a medevac?</a:t>
            </a:r>
          </a:p>
          <a:p>
            <a:pPr lvl="1">
              <a:spcBef>
                <a:spcPct val="35000"/>
              </a:spcBef>
            </a:pPr>
            <a:r>
              <a:rPr lang="en-US" altLang="en-US" dirty="0"/>
              <a:t>Transport time by ground is too long.</a:t>
            </a:r>
          </a:p>
          <a:p>
            <a:pPr lvl="1">
              <a:spcBef>
                <a:spcPct val="35000"/>
              </a:spcBef>
            </a:pPr>
            <a:r>
              <a:rPr lang="en-US" altLang="en-US" dirty="0"/>
              <a:t>Road, traffic, or environmental conditions prohibit the use of ground transport.</a:t>
            </a:r>
          </a:p>
          <a:p>
            <a:pPr lvl="1">
              <a:spcBef>
                <a:spcPct val="35000"/>
              </a:spcBef>
            </a:pPr>
            <a:r>
              <a:rPr lang="en-US" altLang="en-US" dirty="0"/>
              <a:t>The patient requires advanced care.</a:t>
            </a:r>
          </a:p>
          <a:p>
            <a:pPr lvl="1">
              <a:spcBef>
                <a:spcPct val="35000"/>
              </a:spcBef>
            </a:pPr>
            <a:r>
              <a:rPr lang="en-US" altLang="en-US" dirty="0"/>
              <a:t>Multiple patients will overwhelm the resources at the hospital reachable by ground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nSpc>
                <a:spcPct val="85000"/>
              </a:lnSpc>
            </a:pPr>
            <a:r>
              <a:rPr lang="en-US" altLang="en-US" dirty="0"/>
              <a:t>Air Medical Operations </a:t>
            </a:r>
            <a:r>
              <a:rPr lang="en-US" altLang="en-US" sz="2000" b="0" dirty="0"/>
              <a:t>(4 of 11)</a:t>
            </a:r>
          </a:p>
        </p:txBody>
      </p:sp>
      <p:sp>
        <p:nvSpPr>
          <p:cNvPr id="69635" name="Rectangle 3"/>
          <p:cNvSpPr>
            <a:spLocks noGrp="1" noChangeArrowheads="1"/>
          </p:cNvSpPr>
          <p:nvPr>
            <p:ph type="body" idx="1"/>
          </p:nvPr>
        </p:nvSpPr>
        <p:spPr/>
        <p:txBody>
          <a:bodyPr rIns="228600"/>
          <a:lstStyle/>
          <a:p>
            <a:pPr>
              <a:spcBef>
                <a:spcPct val="35000"/>
              </a:spcBef>
            </a:pPr>
            <a:r>
              <a:rPr lang="en-US" altLang="en-US" dirty="0"/>
              <a:t>Who receives a medevac?</a:t>
            </a:r>
          </a:p>
          <a:p>
            <a:pPr lvl="1">
              <a:spcBef>
                <a:spcPct val="35000"/>
              </a:spcBef>
            </a:pPr>
            <a:r>
              <a:rPr lang="en-US" altLang="en-US" dirty="0"/>
              <a:t>Patients with time-dependent injuries or illnesses</a:t>
            </a:r>
          </a:p>
          <a:p>
            <a:pPr lvl="1">
              <a:spcBef>
                <a:spcPct val="35000"/>
              </a:spcBef>
            </a:pPr>
            <a:r>
              <a:rPr lang="en-US" altLang="en-US" dirty="0"/>
              <a:t>Patients with stroke, heart attack, or spinal cord injury</a:t>
            </a:r>
          </a:p>
          <a:p>
            <a:pPr lvl="1">
              <a:spcBef>
                <a:spcPct val="35000"/>
              </a:spcBef>
            </a:pPr>
            <a:r>
              <a:rPr lang="en-US" altLang="en-US" dirty="0"/>
              <a:t>SCUBA diving accidents, near-drownings, or skiing and wilderness accidents</a:t>
            </a:r>
          </a:p>
          <a:p>
            <a:pPr lvl="1">
              <a:spcBef>
                <a:spcPct val="35000"/>
              </a:spcBef>
            </a:pPr>
            <a:r>
              <a:rPr lang="en-US" altLang="en-US" dirty="0"/>
              <a:t>Trauma patients</a:t>
            </a:r>
          </a:p>
          <a:p>
            <a:pPr lvl="1">
              <a:spcBef>
                <a:spcPct val="35000"/>
              </a:spcBef>
            </a:pPr>
            <a:r>
              <a:rPr lang="en-US" altLang="en-US" dirty="0"/>
              <a:t>Candidates for limb replantation, burn center, hyperbaric chamber, or venomous</a:t>
            </a:r>
            <a:r>
              <a:rPr lang="en-US" altLang="en-US" dirty="0">
                <a:solidFill>
                  <a:srgbClr val="FF0000"/>
                </a:solidFill>
              </a:rPr>
              <a:t> </a:t>
            </a:r>
            <a:r>
              <a:rPr lang="en-US" altLang="en-US" dirty="0"/>
              <a:t>bite center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5000"/>
              </a:lnSpc>
            </a:pPr>
            <a:r>
              <a:rPr lang="en-US" altLang="en-US" dirty="0"/>
              <a:t>Air Medical Operations </a:t>
            </a:r>
            <a:r>
              <a:rPr lang="en-US" altLang="en-US" sz="2000" b="0" dirty="0"/>
              <a:t>(5 of 11)</a:t>
            </a:r>
          </a:p>
        </p:txBody>
      </p:sp>
      <p:sp>
        <p:nvSpPr>
          <p:cNvPr id="70659" name="Rectangle 3"/>
          <p:cNvSpPr>
            <a:spLocks noGrp="1" noChangeArrowheads="1"/>
          </p:cNvSpPr>
          <p:nvPr>
            <p:ph type="body" idx="1"/>
          </p:nvPr>
        </p:nvSpPr>
        <p:spPr/>
        <p:txBody>
          <a:bodyPr rIns="228600"/>
          <a:lstStyle/>
          <a:p>
            <a:pPr>
              <a:spcBef>
                <a:spcPct val="35000"/>
              </a:spcBef>
            </a:pPr>
            <a:r>
              <a:rPr lang="en-US" altLang="en-US" dirty="0"/>
              <a:t>Whom do you call?</a:t>
            </a:r>
          </a:p>
          <a:p>
            <a:pPr lvl="1">
              <a:spcBef>
                <a:spcPct val="35000"/>
              </a:spcBef>
            </a:pPr>
            <a:r>
              <a:rPr lang="en-US" altLang="en-US" dirty="0"/>
              <a:t>Generally, the dispatcher should be notified first.</a:t>
            </a:r>
          </a:p>
          <a:p>
            <a:pPr lvl="1">
              <a:spcBef>
                <a:spcPct val="35000"/>
              </a:spcBef>
            </a:pPr>
            <a:r>
              <a:rPr lang="en-US" altLang="en-US" dirty="0"/>
              <a:t>In some regions, EMS may be able to communicate with the flight crew after initiating the medevac request.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dirty="0"/>
              <a:t>Air Medical Operations </a:t>
            </a:r>
            <a:r>
              <a:rPr lang="en-US" altLang="en-US" sz="2000" b="0" dirty="0"/>
              <a:t>(6 of 11)</a:t>
            </a:r>
          </a:p>
        </p:txBody>
      </p:sp>
      <p:sp>
        <p:nvSpPr>
          <p:cNvPr id="71683" name="Content Placeholder 2"/>
          <p:cNvSpPr>
            <a:spLocks noGrp="1"/>
          </p:cNvSpPr>
          <p:nvPr>
            <p:ph type="body" idx="1"/>
          </p:nvPr>
        </p:nvSpPr>
        <p:spPr/>
        <p:txBody>
          <a:bodyPr rIns="228600"/>
          <a:lstStyle/>
          <a:p>
            <a:pPr>
              <a:spcBef>
                <a:spcPct val="35000"/>
              </a:spcBef>
            </a:pPr>
            <a:r>
              <a:rPr lang="en-US" altLang="en-US" dirty="0"/>
              <a:t>Establish a landing zone.</a:t>
            </a:r>
          </a:p>
          <a:p>
            <a:pPr lvl="1">
              <a:spcBef>
                <a:spcPts val="840"/>
              </a:spcBef>
            </a:pPr>
            <a:r>
              <a:rPr lang="en-US" altLang="en-US" dirty="0"/>
              <a:t>Hard or grassy level surface between 60 × 60 feet and 100 × 100 feet (recommended) </a:t>
            </a:r>
          </a:p>
          <a:p>
            <a:pPr lvl="1">
              <a:spcBef>
                <a:spcPts val="840"/>
              </a:spcBef>
            </a:pPr>
            <a:r>
              <a:rPr lang="en-US" altLang="en-US" dirty="0"/>
              <a:t>Cleared of loose debris</a:t>
            </a:r>
          </a:p>
          <a:p>
            <a:pPr lvl="1">
              <a:spcBef>
                <a:spcPts val="840"/>
              </a:spcBef>
            </a:pPr>
            <a:r>
              <a:rPr lang="en-US" altLang="en-US" dirty="0"/>
              <a:t>Clear of overhead or tall hazards</a:t>
            </a:r>
          </a:p>
          <a:p>
            <a:pPr lvl="1">
              <a:spcBef>
                <a:spcPts val="840"/>
              </a:spcBef>
            </a:pPr>
            <a:r>
              <a:rPr lang="en-US" altLang="en-US" dirty="0"/>
              <a:t>Mark the landing site using cones or vehicles.</a:t>
            </a:r>
          </a:p>
          <a:p>
            <a:pPr lvl="2">
              <a:spcBef>
                <a:spcPts val="840"/>
              </a:spcBef>
            </a:pPr>
            <a:r>
              <a:rPr lang="en-US" altLang="en-US" sz="2000" dirty="0"/>
              <a:t>Never use caution tape or people to mark the site.</a:t>
            </a:r>
          </a:p>
          <a:p>
            <a:pPr lvl="2">
              <a:spcBef>
                <a:spcPts val="840"/>
              </a:spcBef>
            </a:pPr>
            <a:r>
              <a:rPr lang="en-US" altLang="en-US" sz="2000" dirty="0"/>
              <a:t>Do not use flares.</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nSpc>
                <a:spcPct val="85000"/>
              </a:lnSpc>
            </a:pPr>
            <a:r>
              <a:rPr lang="en-US" altLang="en-US" dirty="0"/>
              <a:t>Air Medical Operations </a:t>
            </a:r>
            <a:r>
              <a:rPr lang="en-US" altLang="en-US" sz="2000" b="0" dirty="0"/>
              <a:t>(7 of 11)</a:t>
            </a:r>
          </a:p>
        </p:txBody>
      </p:sp>
      <p:sp>
        <p:nvSpPr>
          <p:cNvPr id="72707" name="Content Placeholder 2"/>
          <p:cNvSpPr>
            <a:spLocks noGrp="1"/>
          </p:cNvSpPr>
          <p:nvPr>
            <p:ph type="body" idx="1"/>
          </p:nvPr>
        </p:nvSpPr>
        <p:spPr>
          <a:xfrm>
            <a:off x="5720522" y="1695300"/>
            <a:ext cx="5689600" cy="4800600"/>
          </a:xfrm>
        </p:spPr>
        <p:txBody>
          <a:bodyPr rIns="228600"/>
          <a:lstStyle/>
          <a:p>
            <a:pPr>
              <a:spcBef>
                <a:spcPct val="35000"/>
              </a:spcBef>
            </a:pPr>
            <a:r>
              <a:rPr lang="en-US" altLang="en-US" dirty="0"/>
              <a:t>Establish a landing zone (cont</a:t>
            </a:r>
            <a:r>
              <a:rPr lang="ja-JP" altLang="en-US" dirty="0"/>
              <a:t>’</a:t>
            </a:r>
            <a:r>
              <a:rPr lang="en-US" altLang="ja-JP" dirty="0"/>
              <a:t>d)</a:t>
            </a:r>
          </a:p>
          <a:p>
            <a:pPr lvl="1">
              <a:spcBef>
                <a:spcPct val="35000"/>
              </a:spcBef>
            </a:pPr>
            <a:r>
              <a:rPr lang="en-US" altLang="en-US" dirty="0"/>
              <a:t>Move nonessential persons and vehicles.</a:t>
            </a:r>
          </a:p>
          <a:p>
            <a:pPr lvl="1">
              <a:spcBef>
                <a:spcPct val="35000"/>
              </a:spcBef>
            </a:pPr>
            <a:r>
              <a:rPr lang="en-US" altLang="en-US" dirty="0"/>
              <a:t>Communicate the direction of strong wind to the flight crew.</a:t>
            </a:r>
          </a:p>
        </p:txBody>
      </p:sp>
      <p:sp>
        <p:nvSpPr>
          <p:cNvPr id="2" name="Rectangle 1"/>
          <p:cNvSpPr/>
          <p:nvPr/>
        </p:nvSpPr>
        <p:spPr>
          <a:xfrm>
            <a:off x="950686" y="4095600"/>
            <a:ext cx="4554375" cy="923330"/>
          </a:xfrm>
          <a:prstGeom prst="rect">
            <a:avLst/>
          </a:prstGeom>
        </p:spPr>
        <p:txBody>
          <a:bodyPr wrap="square">
            <a:spAutoFit/>
          </a:bodyPr>
          <a:lstStyle/>
          <a:p>
            <a:r>
              <a:rPr lang="en-US" b="1" dirty="0"/>
              <a:t>FIGURE 38-30 </a:t>
            </a:r>
            <a:r>
              <a:rPr lang="en-US" dirty="0"/>
              <a:t>A landing area for an EMS helicopter should be a level surface measuring 100 </a:t>
            </a:r>
            <a:r>
              <a:rPr lang="en-US" dirty="0" err="1"/>
              <a:t>ft</a:t>
            </a:r>
            <a:r>
              <a:rPr lang="en-US" dirty="0"/>
              <a:t> × 100 </a:t>
            </a:r>
            <a:r>
              <a:rPr lang="en-US" dirty="0" err="1"/>
              <a:t>ft</a:t>
            </a:r>
            <a:r>
              <a:rPr lang="en-US" dirty="0"/>
              <a:t> (30 m × 30 m).</a:t>
            </a:r>
          </a:p>
        </p:txBody>
      </p:sp>
      <p:sp>
        <p:nvSpPr>
          <p:cNvPr id="3" name="Rectangle 2"/>
          <p:cNvSpPr/>
          <p:nvPr/>
        </p:nvSpPr>
        <p:spPr>
          <a:xfrm>
            <a:off x="969347" y="5006881"/>
            <a:ext cx="101021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Mark C. Ide.</a:t>
            </a:r>
          </a:p>
        </p:txBody>
      </p:sp>
      <p:pic>
        <p:nvPicPr>
          <p:cNvPr id="16386" name="Picture 2" descr="A photo shows a few people in uniform standing beside a helicopt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86" y="1473200"/>
            <a:ext cx="4143828" cy="262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nSpc>
                <a:spcPct val="85000"/>
              </a:lnSpc>
            </a:pPr>
            <a:r>
              <a:rPr lang="en-US" altLang="en-US" dirty="0"/>
              <a:t>Air Medical Operations </a:t>
            </a:r>
            <a:r>
              <a:rPr lang="en-US" altLang="en-US" sz="2000" b="0" dirty="0"/>
              <a:t>(8 of 11)</a:t>
            </a:r>
          </a:p>
        </p:txBody>
      </p:sp>
      <p:sp>
        <p:nvSpPr>
          <p:cNvPr id="73731" name="Content Placeholder 2"/>
          <p:cNvSpPr>
            <a:spLocks noGrp="1"/>
          </p:cNvSpPr>
          <p:nvPr>
            <p:ph type="body" idx="1"/>
          </p:nvPr>
        </p:nvSpPr>
        <p:spPr/>
        <p:txBody>
          <a:bodyPr rIns="228600"/>
          <a:lstStyle/>
          <a:p>
            <a:pPr>
              <a:spcBef>
                <a:spcPct val="35000"/>
              </a:spcBef>
            </a:pPr>
            <a:r>
              <a:rPr lang="en-US" altLang="en-US" dirty="0"/>
              <a:t>Landing zone safety and patient transfer</a:t>
            </a:r>
          </a:p>
          <a:p>
            <a:pPr lvl="1">
              <a:spcBef>
                <a:spcPct val="35000"/>
              </a:spcBef>
            </a:pPr>
            <a:r>
              <a:rPr lang="en-US" altLang="en-US" dirty="0"/>
              <a:t>Keep a safe distance from the aircraft whenever it is on the ground and </a:t>
            </a:r>
            <a:r>
              <a:rPr lang="ja-JP" altLang="en-US"/>
              <a:t>“</a:t>
            </a:r>
            <a:r>
              <a:rPr lang="en-US" altLang="ja-JP" dirty="0"/>
              <a:t>hot.</a:t>
            </a:r>
            <a:r>
              <a:rPr lang="ja-JP" altLang="en-US"/>
              <a:t>”</a:t>
            </a:r>
            <a:endParaRPr lang="en-US" altLang="ja-JP" b="1" dirty="0"/>
          </a:p>
          <a:p>
            <a:pPr lvl="1">
              <a:spcBef>
                <a:spcPct val="35000"/>
              </a:spcBef>
            </a:pPr>
            <a:r>
              <a:rPr lang="en-US" altLang="en-US" dirty="0"/>
              <a:t>Stay away from the tail rotor.</a:t>
            </a:r>
          </a:p>
          <a:p>
            <a:pPr lvl="1">
              <a:spcBef>
                <a:spcPct val="35000"/>
              </a:spcBef>
            </a:pPr>
            <a:r>
              <a:rPr lang="en-US" altLang="en-US" dirty="0"/>
              <a:t>Always approach the helicopter from the front.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nSpc>
                <a:spcPct val="85000"/>
              </a:lnSpc>
            </a:pPr>
            <a:r>
              <a:rPr lang="en-US" altLang="en-US" dirty="0"/>
              <a:t>Air Medical Operations </a:t>
            </a:r>
            <a:r>
              <a:rPr lang="en-US" altLang="en-US" sz="2000" b="0" dirty="0"/>
              <a:t>(9 of 11)</a:t>
            </a:r>
          </a:p>
        </p:txBody>
      </p:sp>
      <p:sp>
        <p:nvSpPr>
          <p:cNvPr id="2" name="Rectangle 1"/>
          <p:cNvSpPr/>
          <p:nvPr/>
        </p:nvSpPr>
        <p:spPr>
          <a:xfrm>
            <a:off x="2999483" y="5457622"/>
            <a:ext cx="6181839" cy="923330"/>
          </a:xfrm>
          <a:prstGeom prst="rect">
            <a:avLst/>
          </a:prstGeom>
        </p:spPr>
        <p:txBody>
          <a:bodyPr wrap="square">
            <a:spAutoFit/>
          </a:bodyPr>
          <a:lstStyle/>
          <a:p>
            <a:r>
              <a:rPr lang="en-US" b="1" dirty="0"/>
              <a:t>FIGURE 38-31 </a:t>
            </a:r>
            <a:r>
              <a:rPr lang="en-US" dirty="0"/>
              <a:t>The main rotor blade of the helicopter is flexible and may dip as low as 4 feet (1.2 m) off the ground depending on the type of helicopter.</a:t>
            </a:r>
          </a:p>
        </p:txBody>
      </p:sp>
      <p:sp>
        <p:nvSpPr>
          <p:cNvPr id="3" name="Rectangle 2"/>
          <p:cNvSpPr/>
          <p:nvPr/>
        </p:nvSpPr>
        <p:spPr>
          <a:xfrm>
            <a:off x="3004768" y="636555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7410" name="Picture 2" descr="A helicopter is parked on the ground with approach crouched. Accompanying text reads, Danger, main rotor blades can dip to as low as 4 feet off the ground. Danger, tail rotor blades move so quickly they appear invisib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646" y="1499741"/>
            <a:ext cx="6267676" cy="4019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nSpc>
                <a:spcPct val="85000"/>
              </a:lnSpc>
            </a:pPr>
            <a:r>
              <a:rPr lang="en-US" altLang="en-US" dirty="0"/>
              <a:t>Air Medical Operations </a:t>
            </a:r>
            <a:r>
              <a:rPr lang="en-US" altLang="en-US" sz="2000" b="0" dirty="0"/>
              <a:t>(10 of 11)</a:t>
            </a:r>
          </a:p>
        </p:txBody>
      </p:sp>
      <p:sp>
        <p:nvSpPr>
          <p:cNvPr id="75779" name="Content Placeholder 2"/>
          <p:cNvSpPr>
            <a:spLocks noGrp="1"/>
          </p:cNvSpPr>
          <p:nvPr>
            <p:ph type="body" idx="1"/>
          </p:nvPr>
        </p:nvSpPr>
        <p:spPr/>
        <p:txBody>
          <a:bodyPr rIns="228600"/>
          <a:lstStyle/>
          <a:p>
            <a:pPr>
              <a:spcBef>
                <a:spcPct val="35000"/>
              </a:spcBef>
            </a:pPr>
            <a:r>
              <a:rPr lang="en-US" altLang="en-US" dirty="0"/>
              <a:t>Keep the following guidelines in mind:</a:t>
            </a:r>
          </a:p>
          <a:p>
            <a:pPr lvl="1">
              <a:spcBef>
                <a:spcPct val="35000"/>
              </a:spcBef>
            </a:pPr>
            <a:r>
              <a:rPr lang="en-US" altLang="en-US" dirty="0"/>
              <a:t>Become familiar with hand signals.</a:t>
            </a:r>
          </a:p>
          <a:p>
            <a:pPr lvl="1">
              <a:spcBef>
                <a:spcPct val="35000"/>
              </a:spcBef>
            </a:pPr>
            <a:r>
              <a:rPr lang="en-US" altLang="en-US" dirty="0"/>
              <a:t>Do not approach the helicopter unless instructed and accompanied by flight crew.</a:t>
            </a:r>
          </a:p>
          <a:p>
            <a:pPr lvl="1">
              <a:spcBef>
                <a:spcPct val="35000"/>
              </a:spcBef>
            </a:pPr>
            <a:r>
              <a:rPr lang="en-US" altLang="en-US" dirty="0"/>
              <a:t>Make certain that all equipment and the patient are secured to the stretcher.</a:t>
            </a:r>
          </a:p>
          <a:p>
            <a:pPr lvl="1">
              <a:spcBef>
                <a:spcPct val="35000"/>
              </a:spcBef>
            </a:pPr>
            <a:r>
              <a:rPr lang="en-US" altLang="en-US" dirty="0"/>
              <a:t>Smoking, open lights or flames, and flares are prohibited within 50 feet</a:t>
            </a:r>
            <a:r>
              <a:rPr lang="en-US" altLang="en-US" dirty="0">
                <a:ea typeface="MS PGothic" charset="-128"/>
              </a:rPr>
              <a:t>.</a:t>
            </a:r>
          </a:p>
          <a:p>
            <a:pPr lvl="1">
              <a:spcBef>
                <a:spcPct val="35000"/>
              </a:spcBef>
            </a:pPr>
            <a:r>
              <a:rPr lang="en-US" altLang="en-US" dirty="0">
                <a:ea typeface="MS PGothic" charset="-128"/>
              </a:rPr>
              <a:t>Wear eye protection.</a:t>
            </a:r>
          </a:p>
          <a:p>
            <a:pPr lvl="1">
              <a:spcBef>
                <a:spcPct val="35000"/>
              </a:spcBef>
            </a:pPr>
            <a:endParaRPr lang="en-US" altLang="en-US" dirty="0">
              <a:ea typeface="MS PGothic" charset="-128"/>
            </a:endParaRPr>
          </a:p>
          <a:p>
            <a:pPr lvl="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Emergency Vehicle Design </a:t>
            </a:r>
            <a:r>
              <a:rPr lang="en-US" altLang="en-US" sz="2000" b="0" dirty="0"/>
              <a:t>(1 of 5)</a:t>
            </a:r>
          </a:p>
        </p:txBody>
      </p:sp>
      <p:sp>
        <p:nvSpPr>
          <p:cNvPr id="10243" name="Content Placeholder 2"/>
          <p:cNvSpPr>
            <a:spLocks noGrp="1"/>
          </p:cNvSpPr>
          <p:nvPr>
            <p:ph type="body" idx="1"/>
          </p:nvPr>
        </p:nvSpPr>
        <p:spPr/>
        <p:txBody>
          <a:bodyPr rIns="228600"/>
          <a:lstStyle/>
          <a:p>
            <a:pPr>
              <a:spcBef>
                <a:spcPct val="35000"/>
              </a:spcBef>
            </a:pPr>
            <a:r>
              <a:rPr lang="en-US" altLang="en-US" dirty="0"/>
              <a:t>An ambulance is a vehicle that is used for treating and transporting patients who need emergency medical care to a hospital.</a:t>
            </a:r>
          </a:p>
          <a:p>
            <a:pPr>
              <a:spcBef>
                <a:spcPct val="35000"/>
              </a:spcBef>
            </a:pPr>
            <a:r>
              <a:rPr lang="en-US" altLang="en-US" dirty="0"/>
              <a:t>Today</a:t>
            </a:r>
            <a:r>
              <a:rPr lang="ja-JP" altLang="en-US" dirty="0"/>
              <a:t>’</a:t>
            </a:r>
            <a:r>
              <a:rPr lang="en-US" altLang="ja-JP" dirty="0"/>
              <a:t>s ambulance designs are based on NFPA 1917, </a:t>
            </a:r>
            <a:r>
              <a:rPr lang="en-US" altLang="ja-JP" i="1" dirty="0"/>
              <a:t>Standard for Automotive Ambulances, </a:t>
            </a:r>
            <a:r>
              <a:rPr lang="en-US" altLang="ja-JP" dirty="0"/>
              <a:t>and suggestions from the industry.</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nSpc>
                <a:spcPct val="85000"/>
              </a:lnSpc>
            </a:pPr>
            <a:r>
              <a:rPr lang="en-US" altLang="en-US" dirty="0"/>
              <a:t>Air Medical Operations </a:t>
            </a:r>
            <a:r>
              <a:rPr lang="en-US" altLang="en-US" sz="2000" b="0" dirty="0"/>
              <a:t>(11 of 11)</a:t>
            </a:r>
          </a:p>
        </p:txBody>
      </p:sp>
      <p:sp>
        <p:nvSpPr>
          <p:cNvPr id="2" name="Rectangle 1"/>
          <p:cNvSpPr/>
          <p:nvPr/>
        </p:nvSpPr>
        <p:spPr>
          <a:xfrm>
            <a:off x="2182846" y="5676107"/>
            <a:ext cx="7800910" cy="646331"/>
          </a:xfrm>
          <a:prstGeom prst="rect">
            <a:avLst/>
          </a:prstGeom>
        </p:spPr>
        <p:txBody>
          <a:bodyPr wrap="square">
            <a:spAutoFit/>
          </a:bodyPr>
          <a:lstStyle/>
          <a:p>
            <a:r>
              <a:rPr lang="en-US" b="1" dirty="0"/>
              <a:t>FIGURE 38-32 </a:t>
            </a:r>
            <a:r>
              <a:rPr lang="en-US" dirty="0"/>
              <a:t>Some examples of helicopter hand signals. Be familiar with those used within your jurisdiction.</a:t>
            </a:r>
          </a:p>
        </p:txBody>
      </p:sp>
      <p:sp>
        <p:nvSpPr>
          <p:cNvPr id="3" name="Rectangle 2"/>
          <p:cNvSpPr/>
          <p:nvPr/>
        </p:nvSpPr>
        <p:spPr>
          <a:xfrm>
            <a:off x="2182846" y="631410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8434" name="Picture 2" descr="Move forward: Arms extended from body and held horizontal to shoulders with hands up-raised and above eye level, palms facing backward. Execute beckoning arm motion angled backward. Move rearward: Arms are held closer to the body and palms near head. Move downward: Arms extended at side with palm facing down. Arms are moving down. Move left: The right hand is extended, and the left hand is moving up and to the side.&#10;" title="Illustrations show some examples of helicopter hand signal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46" y="1497403"/>
            <a:ext cx="7800910" cy="41720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pPr>
            <a:r>
              <a:rPr lang="en-US" altLang="en-US" dirty="0"/>
              <a:t>Special Considerations </a:t>
            </a:r>
            <a:r>
              <a:rPr lang="en-US" altLang="en-US" sz="2000" b="0" dirty="0"/>
              <a:t>(1 of 3)</a:t>
            </a:r>
          </a:p>
        </p:txBody>
      </p:sp>
      <p:sp>
        <p:nvSpPr>
          <p:cNvPr id="77827" name="Content Placeholder 2"/>
          <p:cNvSpPr>
            <a:spLocks noGrp="1"/>
          </p:cNvSpPr>
          <p:nvPr>
            <p:ph type="body" idx="1"/>
          </p:nvPr>
        </p:nvSpPr>
        <p:spPr/>
        <p:txBody>
          <a:bodyPr rIns="228600"/>
          <a:lstStyle/>
          <a:p>
            <a:pPr>
              <a:spcBef>
                <a:spcPct val="35000"/>
              </a:spcBef>
            </a:pPr>
            <a:r>
              <a:rPr lang="en-US" altLang="en-US" dirty="0"/>
              <a:t>Night landings</a:t>
            </a:r>
          </a:p>
          <a:p>
            <a:pPr lvl="1">
              <a:spcBef>
                <a:spcPct val="35000"/>
              </a:spcBef>
            </a:pPr>
            <a:r>
              <a:rPr lang="en-US" altLang="en-US" dirty="0"/>
              <a:t>Do not shine spotlights, flashlights, or any other lights in the air to help the pilot.</a:t>
            </a:r>
          </a:p>
          <a:p>
            <a:pPr lvl="1">
              <a:spcBef>
                <a:spcPct val="35000"/>
              </a:spcBef>
            </a:pPr>
            <a:r>
              <a:rPr lang="en-US" altLang="en-US" dirty="0"/>
              <a:t>Direct low-intensity headlights or lanterns toward the ground.</a:t>
            </a:r>
          </a:p>
          <a:p>
            <a:pPr lvl="1">
              <a:spcBef>
                <a:spcPct val="35000"/>
              </a:spcBef>
            </a:pPr>
            <a:r>
              <a:rPr lang="en-US" altLang="en-US" dirty="0"/>
              <a:t>Illuminate overhead hazards or obstructions, if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85000"/>
              </a:lnSpc>
            </a:pPr>
            <a:r>
              <a:rPr lang="en-US" altLang="en-US" dirty="0"/>
              <a:t>Special Considerations </a:t>
            </a:r>
            <a:r>
              <a:rPr lang="en-US" altLang="en-US" sz="2000" b="0" dirty="0"/>
              <a:t>(2 of 3)</a:t>
            </a:r>
          </a:p>
        </p:txBody>
      </p:sp>
      <p:sp>
        <p:nvSpPr>
          <p:cNvPr id="78851" name="Rectangle 3"/>
          <p:cNvSpPr>
            <a:spLocks noGrp="1" noChangeArrowheads="1"/>
          </p:cNvSpPr>
          <p:nvPr>
            <p:ph type="body" idx="1"/>
          </p:nvPr>
        </p:nvSpPr>
        <p:spPr>
          <a:xfrm>
            <a:off x="5994400" y="1447800"/>
            <a:ext cx="5283200" cy="4800600"/>
          </a:xfrm>
        </p:spPr>
        <p:txBody>
          <a:bodyPr rIns="228600"/>
          <a:lstStyle/>
          <a:p>
            <a:pPr>
              <a:spcBef>
                <a:spcPct val="35000"/>
              </a:spcBef>
            </a:pPr>
            <a:r>
              <a:rPr lang="en-US" altLang="en-US" dirty="0"/>
              <a:t>Landing on uneven ground</a:t>
            </a:r>
          </a:p>
          <a:p>
            <a:pPr lvl="1">
              <a:spcBef>
                <a:spcPct val="35000"/>
              </a:spcBef>
            </a:pPr>
            <a:r>
              <a:rPr lang="en-US" altLang="en-US" dirty="0"/>
              <a:t>The main rotor blade will be closer to the ground on the uphill side.</a:t>
            </a:r>
          </a:p>
          <a:p>
            <a:pPr lvl="1">
              <a:spcBef>
                <a:spcPct val="35000"/>
              </a:spcBef>
            </a:pPr>
            <a:r>
              <a:rPr lang="en-US" altLang="en-US" dirty="0"/>
              <a:t>Approach from the downhill side only.</a:t>
            </a:r>
          </a:p>
        </p:txBody>
      </p:sp>
      <p:sp>
        <p:nvSpPr>
          <p:cNvPr id="2" name="Rectangle 1"/>
          <p:cNvSpPr/>
          <p:nvPr/>
        </p:nvSpPr>
        <p:spPr>
          <a:xfrm>
            <a:off x="914400" y="3954188"/>
            <a:ext cx="5131837" cy="646331"/>
          </a:xfrm>
          <a:prstGeom prst="rect">
            <a:avLst/>
          </a:prstGeom>
        </p:spPr>
        <p:txBody>
          <a:bodyPr wrap="square">
            <a:spAutoFit/>
          </a:bodyPr>
          <a:lstStyle/>
          <a:p>
            <a:r>
              <a:rPr lang="en-US" b="1" dirty="0"/>
              <a:t>FIGURE 38-33 </a:t>
            </a:r>
            <a:r>
              <a:rPr lang="en-US" dirty="0"/>
              <a:t>Approach a helicopter on a grade only</a:t>
            </a:r>
          </a:p>
          <a:p>
            <a:r>
              <a:rPr lang="en-US" dirty="0"/>
              <a:t>from the downhill side.</a:t>
            </a:r>
          </a:p>
        </p:txBody>
      </p:sp>
      <p:sp>
        <p:nvSpPr>
          <p:cNvPr id="3" name="Rectangle 2"/>
          <p:cNvSpPr/>
          <p:nvPr/>
        </p:nvSpPr>
        <p:spPr>
          <a:xfrm>
            <a:off x="914400" y="456319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9458" name="Picture 2" descr="An illustration describes the proper way to board a helicopter on a grade. Approach only from the downhill side. Do not approach from the other side which is a danger are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68" y="1473200"/>
            <a:ext cx="4890470" cy="25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Special Considerations </a:t>
            </a:r>
            <a:r>
              <a:rPr lang="en-US" altLang="en-US" sz="2000" b="0" dirty="0"/>
              <a:t>(3 of 3)</a:t>
            </a:r>
          </a:p>
        </p:txBody>
      </p:sp>
      <p:sp>
        <p:nvSpPr>
          <p:cNvPr id="79875" name="Rectangle 3"/>
          <p:cNvSpPr>
            <a:spLocks noGrp="1" noChangeArrowheads="1"/>
          </p:cNvSpPr>
          <p:nvPr>
            <p:ph type="body" idx="1"/>
          </p:nvPr>
        </p:nvSpPr>
        <p:spPr/>
        <p:txBody>
          <a:bodyPr rIns="228600"/>
          <a:lstStyle/>
          <a:p>
            <a:pPr>
              <a:spcBef>
                <a:spcPct val="35000"/>
              </a:spcBef>
            </a:pPr>
            <a:r>
              <a:rPr lang="en-US" altLang="en-US" dirty="0"/>
              <a:t>Medevacs at hazmat incidents</a:t>
            </a:r>
          </a:p>
          <a:p>
            <a:pPr lvl="1">
              <a:spcBef>
                <a:spcPct val="35000"/>
              </a:spcBef>
            </a:pPr>
            <a:r>
              <a:rPr lang="en-US" altLang="en-US" dirty="0"/>
              <a:t>Notify the flight crew.</a:t>
            </a:r>
          </a:p>
          <a:p>
            <a:pPr lvl="1">
              <a:spcBef>
                <a:spcPct val="35000"/>
              </a:spcBef>
            </a:pPr>
            <a:r>
              <a:rPr lang="en-US" altLang="en-US" dirty="0"/>
              <a:t>Consult about the best approach and distance from the scene.</a:t>
            </a:r>
          </a:p>
          <a:p>
            <a:pPr lvl="1">
              <a:spcBef>
                <a:spcPct val="35000"/>
              </a:spcBef>
            </a:pPr>
            <a:r>
              <a:rPr lang="en-US" altLang="en-US" dirty="0"/>
              <a:t>Landing zone should be uphill and upwind.</a:t>
            </a:r>
          </a:p>
          <a:p>
            <a:pPr lvl="1">
              <a:spcBef>
                <a:spcPct val="35000"/>
              </a:spcBef>
            </a:pPr>
            <a:r>
              <a:rPr lang="en-US" altLang="en-US" dirty="0"/>
              <a:t>Decontaminate patients before loading them into the helicopter.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dirty="0"/>
              <a:t>Medevac Issues </a:t>
            </a:r>
            <a:r>
              <a:rPr lang="en-US" altLang="en-US" sz="2000" b="0" dirty="0"/>
              <a:t>(1 of 2)</a:t>
            </a:r>
          </a:p>
        </p:txBody>
      </p:sp>
      <p:sp>
        <p:nvSpPr>
          <p:cNvPr id="80899" name="Rectangle 3"/>
          <p:cNvSpPr>
            <a:spLocks noGrp="1" noChangeArrowheads="1"/>
          </p:cNvSpPr>
          <p:nvPr>
            <p:ph type="body" idx="1"/>
          </p:nvPr>
        </p:nvSpPr>
        <p:spPr/>
        <p:txBody>
          <a:bodyPr rIns="228600"/>
          <a:lstStyle/>
          <a:p>
            <a:pPr>
              <a:spcBef>
                <a:spcPct val="35000"/>
              </a:spcBef>
            </a:pPr>
            <a:r>
              <a:rPr lang="en-US" altLang="en-US" dirty="0"/>
              <a:t>Assess the severity of the weather or environment/terrain.</a:t>
            </a:r>
          </a:p>
          <a:p>
            <a:pPr>
              <a:spcBef>
                <a:spcPct val="35000"/>
              </a:spcBef>
            </a:pPr>
            <a:r>
              <a:rPr lang="en-US" altLang="en-US" dirty="0"/>
              <a:t>Most helicopters are limited to flying below 10,000 feet above sea level.</a:t>
            </a:r>
          </a:p>
          <a:p>
            <a:pPr>
              <a:spcBef>
                <a:spcPct val="35000"/>
              </a:spcBef>
            </a:pPr>
            <a:r>
              <a:rPr lang="en-US" altLang="en-US" dirty="0"/>
              <a:t>Medevac helicopters fly between 130 and 150 mph.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Medevac Issues </a:t>
            </a:r>
            <a:r>
              <a:rPr lang="en-US" altLang="en-US" sz="2000" b="0" dirty="0"/>
              <a:t>(2 of 2)</a:t>
            </a:r>
          </a:p>
        </p:txBody>
      </p:sp>
      <p:sp>
        <p:nvSpPr>
          <p:cNvPr id="81923" name="Rectangle 3"/>
          <p:cNvSpPr>
            <a:spLocks noGrp="1" noChangeArrowheads="1"/>
          </p:cNvSpPr>
          <p:nvPr>
            <p:ph type="body" idx="1"/>
          </p:nvPr>
        </p:nvSpPr>
        <p:spPr/>
        <p:txBody>
          <a:bodyPr rIns="228600"/>
          <a:lstStyle/>
          <a:p>
            <a:pPr>
              <a:spcBef>
                <a:spcPct val="35000"/>
              </a:spcBef>
            </a:pPr>
            <a:r>
              <a:rPr lang="en-US" altLang="en-US" dirty="0"/>
              <a:t>Because of the cabin</a:t>
            </a:r>
            <a:r>
              <a:rPr lang="ja-JP" altLang="en-US" dirty="0"/>
              <a:t>’</a:t>
            </a:r>
            <a:r>
              <a:rPr lang="en-US" altLang="ja-JP" dirty="0"/>
              <a:t>s confined space, assess the number and size of the patients who can be safely transported in a medevac helicopter.</a:t>
            </a:r>
          </a:p>
          <a:p>
            <a:pPr>
              <a:spcBef>
                <a:spcPct val="35000"/>
              </a:spcBef>
            </a:pPr>
            <a:r>
              <a:rPr lang="en-US" altLang="en-US" dirty="0"/>
              <a:t>Typical medevac flights are extremely expensive compared to ambulance transports.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title"/>
          </p:nvPr>
        </p:nvSpPr>
        <p:spPr/>
        <p:txBody>
          <a:bodyPr/>
          <a:lstStyle/>
          <a:p>
            <a:pPr>
              <a:lnSpc>
                <a:spcPct val="85000"/>
              </a:lnSpc>
            </a:pPr>
            <a:r>
              <a:rPr lang="en-US" altLang="en-US" dirty="0"/>
              <a:t>Review</a:t>
            </a:r>
          </a:p>
        </p:txBody>
      </p:sp>
      <p:sp>
        <p:nvSpPr>
          <p:cNvPr id="82947" name="Rectangle 9"/>
          <p:cNvSpPr>
            <a:spLocks noGrp="1" noChangeArrowheads="1"/>
          </p:cNvSpPr>
          <p:nvPr>
            <p:ph idx="1"/>
          </p:nvPr>
        </p:nvSpPr>
        <p:spPr/>
        <p:txBody>
          <a:bodyPr rIns="228600"/>
          <a:lstStyle/>
          <a:p>
            <a:pPr marL="457200" indent="-457200">
              <a:spcBef>
                <a:spcPct val="35000"/>
              </a:spcBef>
              <a:buFontTx/>
              <a:buAutoNum type="arabicPeriod"/>
            </a:pPr>
            <a:r>
              <a:rPr lang="en-US" altLang="en-US" dirty="0"/>
              <a:t>All of the following are examples of standard patient transfer equipment, EXCEPT: </a:t>
            </a:r>
          </a:p>
          <a:p>
            <a:pPr marL="1016000" lvl="1" indent="-444500">
              <a:spcBef>
                <a:spcPct val="35000"/>
              </a:spcBef>
              <a:buFontTx/>
              <a:buAutoNum type="alphaUcPeriod"/>
            </a:pPr>
            <a:r>
              <a:rPr lang="en-US" altLang="en-US" dirty="0"/>
              <a:t>Stokes baskets.</a:t>
            </a:r>
          </a:p>
          <a:p>
            <a:pPr marL="1016000" lvl="1" indent="-444500">
              <a:spcBef>
                <a:spcPct val="35000"/>
              </a:spcBef>
              <a:buFontTx/>
              <a:buAutoNum type="alphaUcPeriod"/>
            </a:pPr>
            <a:r>
              <a:rPr lang="en-US" altLang="en-US" dirty="0"/>
              <a:t>long backboards.</a:t>
            </a:r>
          </a:p>
          <a:p>
            <a:pPr marL="1016000" lvl="1" indent="-444500">
              <a:spcBef>
                <a:spcPct val="35000"/>
              </a:spcBef>
              <a:buFontTx/>
              <a:buAutoNum type="alphaUcPeriod"/>
            </a:pPr>
            <a:r>
              <a:rPr lang="en-US" altLang="en-US" dirty="0"/>
              <a:t>wheeled stair chairs.</a:t>
            </a:r>
          </a:p>
          <a:p>
            <a:pPr marL="1016000" lvl="1" indent="-444500">
              <a:spcBef>
                <a:spcPct val="35000"/>
              </a:spcBef>
              <a:buFontTx/>
              <a:buAutoNum type="alphaUcPeriod"/>
            </a:pPr>
            <a:r>
              <a:rPr lang="en-US" altLang="en-US" dirty="0"/>
              <a:t>wheeled ambulance stretchers.</a:t>
            </a:r>
          </a:p>
          <a:p>
            <a:pPr marL="457200" indent="-457200">
              <a:buFontTx/>
              <a:buAutoNum type="arabicPeriod"/>
            </a:pPr>
            <a:endParaRPr lang="en-US" altLang="en-US" sz="2400" dirty="0">
              <a:solidFill>
                <a:srgbClr val="000000"/>
              </a:solidFill>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title"/>
          </p:nvPr>
        </p:nvSpPr>
        <p:spPr/>
        <p:txBody>
          <a:bodyPr/>
          <a:lstStyle/>
          <a:p>
            <a:pPr>
              <a:lnSpc>
                <a:spcPct val="85000"/>
              </a:lnSpc>
            </a:pPr>
            <a:r>
              <a:rPr lang="en-US" altLang="en-US" dirty="0"/>
              <a:t>Review</a:t>
            </a:r>
          </a:p>
        </p:txBody>
      </p:sp>
      <p:sp>
        <p:nvSpPr>
          <p:cNvPr id="83971" name="Rectangle 9"/>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Each ambulance should carry a primary wheeled ambulance stretcher, a wheeled stair chair for use in narrow spaces, a long backboard, and a short backboard or short immobilization device. A Stokes basket—also called a basket stretcher—is a specialized piece of equipment that is used for moving patients up or down rough terrain. Most ambulances do not carry Stokes baskets; they are usually carried by rescue vehicles or fire apparatus.</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4995" name="Rectangle 9"/>
          <p:cNvSpPr>
            <a:spLocks noGrp="1" noChangeArrowheads="1"/>
          </p:cNvSpPr>
          <p:nvPr>
            <p:ph idx="1"/>
          </p:nvPr>
        </p:nvSpPr>
        <p:spPr/>
        <p:txBody>
          <a:bodyPr rIns="228600"/>
          <a:lstStyle/>
          <a:p>
            <a:pPr marL="457200" indent="-457200">
              <a:spcBef>
                <a:spcPct val="35000"/>
              </a:spcBef>
              <a:buFontTx/>
              <a:buAutoNum type="arabicPeriod"/>
            </a:pPr>
            <a:r>
              <a:rPr lang="en-US" altLang="en-US" dirty="0"/>
              <a:t>All of the following are examples of standard patient transfer equipment, EXCEPT: </a:t>
            </a:r>
          </a:p>
          <a:p>
            <a:pPr marL="1016000" lvl="1" indent="-444500">
              <a:spcBef>
                <a:spcPct val="35000"/>
              </a:spcBef>
              <a:buFontTx/>
              <a:buAutoNum type="alphaUcPeriod"/>
            </a:pPr>
            <a:r>
              <a:rPr lang="en-US" altLang="en-US" dirty="0"/>
              <a:t>Stokes baskets.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long backboards.</a:t>
            </a:r>
            <a:br>
              <a:rPr lang="en-US" altLang="en-US" dirty="0"/>
            </a:br>
            <a:r>
              <a:rPr lang="en-US" altLang="en-US" b="1" dirty="0"/>
              <a:t>Rationale: </a:t>
            </a:r>
            <a:r>
              <a:rPr lang="en-US" altLang="en-US" dirty="0">
                <a:solidFill>
                  <a:srgbClr val="F37021"/>
                </a:solidFill>
              </a:rPr>
              <a:t>This is a standard piece of patient transfer equipment.</a:t>
            </a:r>
          </a:p>
          <a:p>
            <a:pPr marL="1016000" lvl="1" indent="-444500">
              <a:spcBef>
                <a:spcPct val="35000"/>
              </a:spcBef>
              <a:buFontTx/>
              <a:buAutoNum type="alphaUcPeriod" startAt="3"/>
            </a:pPr>
            <a:r>
              <a:rPr lang="en-US" altLang="en-US" dirty="0"/>
              <a:t>wheeled stair chairs.</a:t>
            </a:r>
            <a:br>
              <a:rPr lang="en-US" altLang="en-US" dirty="0"/>
            </a:br>
            <a:r>
              <a:rPr lang="en-US" altLang="en-US" b="1" dirty="0"/>
              <a:t>Rationale: </a:t>
            </a:r>
            <a:r>
              <a:rPr lang="en-US" altLang="en-US" dirty="0">
                <a:solidFill>
                  <a:srgbClr val="F37021"/>
                </a:solidFill>
              </a:rPr>
              <a:t>This is a standard piece of patient transfer equipment.</a:t>
            </a:r>
          </a:p>
          <a:p>
            <a:pPr marL="1016000" lvl="1" indent="-444500">
              <a:spcBef>
                <a:spcPct val="35000"/>
              </a:spcBef>
              <a:buFontTx/>
              <a:buAutoNum type="alphaUcPeriod" startAt="3"/>
            </a:pPr>
            <a:r>
              <a:rPr lang="en-US" altLang="en-US" dirty="0"/>
              <a:t>wheeled ambulance stretchers.</a:t>
            </a:r>
            <a:br>
              <a:rPr lang="en-US" altLang="en-US" dirty="0"/>
            </a:br>
            <a:r>
              <a:rPr lang="en-US" altLang="en-US" b="1" dirty="0"/>
              <a:t>Rationale: </a:t>
            </a:r>
            <a:r>
              <a:rPr lang="en-US" altLang="en-US" dirty="0">
                <a:solidFill>
                  <a:srgbClr val="F37021"/>
                </a:solidFill>
              </a:rPr>
              <a:t>This is a standard piece of patient transfer equipment.</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title"/>
          </p:nvPr>
        </p:nvSpPr>
        <p:spPr/>
        <p:txBody>
          <a:bodyPr/>
          <a:lstStyle/>
          <a:p>
            <a:pPr>
              <a:lnSpc>
                <a:spcPct val="85000"/>
              </a:lnSpc>
            </a:pPr>
            <a:r>
              <a:rPr lang="en-US" altLang="en-US" dirty="0"/>
              <a:t>Review</a:t>
            </a:r>
          </a:p>
        </p:txBody>
      </p:sp>
      <p:sp>
        <p:nvSpPr>
          <p:cNvPr id="87043" name="Rectangle 9"/>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The primary purpose of a </a:t>
            </a:r>
            <a:r>
              <a:rPr lang="ja-JP" altLang="en-US"/>
              <a:t>“</a:t>
            </a:r>
            <a:r>
              <a:rPr lang="en-US" altLang="ja-JP" dirty="0"/>
              <a:t>jump kit</a:t>
            </a:r>
            <a:r>
              <a:rPr lang="ja-JP" altLang="en-US"/>
              <a:t>”</a:t>
            </a:r>
            <a:r>
              <a:rPr lang="en-US" altLang="ja-JP" dirty="0"/>
              <a:t> is to:</a:t>
            </a:r>
          </a:p>
          <a:p>
            <a:pPr marL="1016000" lvl="1" indent="-444500">
              <a:spcBef>
                <a:spcPct val="35000"/>
              </a:spcBef>
              <a:buFontTx/>
              <a:buAutoNum type="alphaUcPeriod"/>
            </a:pPr>
            <a:r>
              <a:rPr lang="en-US" altLang="en-US" dirty="0"/>
              <a:t>ensure that you have immediate access to the AED.</a:t>
            </a:r>
          </a:p>
          <a:p>
            <a:pPr marL="1016000" lvl="1" indent="-444500">
              <a:spcBef>
                <a:spcPct val="35000"/>
              </a:spcBef>
              <a:buFontTx/>
              <a:buAutoNum type="alphaUcPeriod"/>
            </a:pPr>
            <a:r>
              <a:rPr lang="en-US" altLang="en-US" dirty="0"/>
              <a:t>have available all of the equipment that you will use in the entire call.</a:t>
            </a:r>
          </a:p>
          <a:p>
            <a:pPr marL="1016000" lvl="1" indent="-444500">
              <a:spcBef>
                <a:spcPct val="35000"/>
              </a:spcBef>
              <a:buFontTx/>
              <a:buAutoNum type="alphaUcPeriod"/>
            </a:pPr>
            <a:r>
              <a:rPr lang="en-US" altLang="en-US" dirty="0"/>
              <a:t>have easy access to manage patients with severe uncontrolled bleeding.</a:t>
            </a:r>
          </a:p>
          <a:p>
            <a:pPr marL="1016000" lvl="1" indent="-444500">
              <a:spcBef>
                <a:spcPct val="35000"/>
              </a:spcBef>
              <a:buFontTx/>
              <a:buAutoNum type="alphaUcPeriod"/>
            </a:pPr>
            <a:r>
              <a:rPr lang="en-US" altLang="en-US" dirty="0"/>
              <a:t>have available all of the equipment that will be used in the first 5 minutes.</a:t>
            </a:r>
          </a:p>
          <a:p>
            <a:pPr marL="457200" indent="-457200">
              <a:buFontTx/>
              <a:buAutoNum type="arabicPeriod" startAt="2"/>
            </a:pPr>
            <a:endParaRPr lang="en-US" altLang="en-US" sz="2400" dirty="0">
              <a:solidFill>
                <a:srgbClr val="00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Emergency Vehicle Design </a:t>
            </a:r>
            <a:r>
              <a:rPr lang="en-US" altLang="en-US" sz="2000" b="0" dirty="0"/>
              <a:t>(2 of 5)</a:t>
            </a:r>
          </a:p>
        </p:txBody>
      </p:sp>
      <p:sp>
        <p:nvSpPr>
          <p:cNvPr id="12291" name="Content Placeholder 2"/>
          <p:cNvSpPr>
            <a:spLocks noGrp="1"/>
          </p:cNvSpPr>
          <p:nvPr>
            <p:ph type="body" idx="1"/>
          </p:nvPr>
        </p:nvSpPr>
        <p:spPr/>
        <p:txBody>
          <a:bodyPr rIns="228600"/>
          <a:lstStyle/>
          <a:p>
            <a:pPr>
              <a:spcBef>
                <a:spcPct val="35000"/>
              </a:spcBef>
            </a:pPr>
            <a:r>
              <a:rPr lang="en-US" altLang="en-US" dirty="0"/>
              <a:t>Components of the modern ambulance:</a:t>
            </a:r>
          </a:p>
          <a:p>
            <a:pPr lvl="1">
              <a:spcBef>
                <a:spcPct val="35000"/>
              </a:spcBef>
            </a:pPr>
            <a:r>
              <a:rPr lang="en-US" altLang="en-US" dirty="0"/>
              <a:t>Driver</a:t>
            </a:r>
            <a:r>
              <a:rPr lang="ja-JP" altLang="en-US" dirty="0"/>
              <a:t>’</a:t>
            </a:r>
            <a:r>
              <a:rPr lang="en-US" altLang="ja-JP" dirty="0"/>
              <a:t>s compartment</a:t>
            </a:r>
          </a:p>
          <a:p>
            <a:pPr lvl="1">
              <a:spcBef>
                <a:spcPct val="35000"/>
              </a:spcBef>
            </a:pPr>
            <a:r>
              <a:rPr lang="en-US" altLang="en-US" dirty="0"/>
              <a:t>Patient compartment big enough for two EMTs and two supine patients</a:t>
            </a:r>
          </a:p>
          <a:p>
            <a:pPr lvl="1">
              <a:spcBef>
                <a:spcPct val="35000"/>
              </a:spcBef>
            </a:pPr>
            <a:r>
              <a:rPr lang="en-US" altLang="en-US" dirty="0"/>
              <a:t>Equipment and supplies</a:t>
            </a:r>
          </a:p>
          <a:p>
            <a:pPr lvl="1">
              <a:spcBef>
                <a:spcPct val="35000"/>
              </a:spcBef>
            </a:pPr>
            <a:r>
              <a:rPr lang="en-US" altLang="en-US" dirty="0"/>
              <a:t>Two-way radio communication</a:t>
            </a:r>
          </a:p>
          <a:p>
            <a:pPr lvl="1">
              <a:spcBef>
                <a:spcPct val="35000"/>
              </a:spcBef>
            </a:pPr>
            <a:r>
              <a:rPr lang="en-US" altLang="en-US" dirty="0"/>
              <a:t>Design for maximum safety, efficiency, and comfort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title"/>
          </p:nvPr>
        </p:nvSpPr>
        <p:spPr/>
        <p:txBody>
          <a:bodyPr/>
          <a:lstStyle/>
          <a:p>
            <a:pPr>
              <a:lnSpc>
                <a:spcPct val="85000"/>
              </a:lnSpc>
            </a:pPr>
            <a:r>
              <a:rPr lang="en-US" altLang="en-US" dirty="0"/>
              <a:t>Review</a:t>
            </a:r>
          </a:p>
        </p:txBody>
      </p:sp>
      <p:sp>
        <p:nvSpPr>
          <p:cNvPr id="88067" name="Rectangle 9"/>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Think of a jump kit as the </a:t>
            </a:r>
            <a:r>
              <a:rPr lang="ja-JP" altLang="en-US" dirty="0"/>
              <a:t>“</a:t>
            </a:r>
            <a:r>
              <a:rPr lang="en-US" altLang="ja-JP" dirty="0"/>
              <a:t>5-minute kit,</a:t>
            </a:r>
            <a:r>
              <a:rPr lang="ja-JP" altLang="en-US" dirty="0"/>
              <a:t>”</a:t>
            </a:r>
            <a:r>
              <a:rPr lang="en-US" altLang="ja-JP" dirty="0"/>
              <a:t> containing anything you might need in the first 5 minutes with the patient. It is during this 5-minute period that you will find and manage immediate life threats.</a:t>
            </a:r>
          </a:p>
          <a:p>
            <a:pPr marL="0" indent="0">
              <a:buFontTx/>
              <a:buNone/>
            </a:pPr>
            <a:endParaRPr lang="en-US" alt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9091" name="Rectangle 9"/>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The primary purpose of a </a:t>
            </a:r>
            <a:r>
              <a:rPr lang="ja-JP" altLang="en-US" dirty="0"/>
              <a:t>“</a:t>
            </a:r>
            <a:r>
              <a:rPr lang="en-US" altLang="ja-JP" dirty="0"/>
              <a:t>jump kit</a:t>
            </a:r>
            <a:r>
              <a:rPr lang="ja-JP" altLang="en-US" dirty="0"/>
              <a:t>”</a:t>
            </a:r>
            <a:r>
              <a:rPr lang="en-US" altLang="ja-JP" dirty="0"/>
              <a:t> is to:</a:t>
            </a:r>
          </a:p>
          <a:p>
            <a:pPr marL="1016000" lvl="1" indent="-444500">
              <a:spcBef>
                <a:spcPts val="840"/>
              </a:spcBef>
              <a:buFontTx/>
              <a:buAutoNum type="alphaUcPeriod"/>
            </a:pPr>
            <a:r>
              <a:rPr lang="en-US" altLang="en-US" dirty="0"/>
              <a:t>ensure that you have immediate access to the AED.</a:t>
            </a:r>
            <a:br>
              <a:rPr lang="en-US" altLang="en-US" dirty="0"/>
            </a:br>
            <a:r>
              <a:rPr lang="en-US" altLang="en-US" b="1" dirty="0"/>
              <a:t>Rationale: </a:t>
            </a:r>
            <a:r>
              <a:rPr lang="en-US" altLang="en-US" dirty="0">
                <a:solidFill>
                  <a:srgbClr val="F37021"/>
                </a:solidFill>
              </a:rPr>
              <a:t>A </a:t>
            </a:r>
            <a:r>
              <a:rPr lang="en-US" altLang="ja-JP" dirty="0">
                <a:solidFill>
                  <a:srgbClr val="F37021"/>
                </a:solidFill>
              </a:rPr>
              <a:t>jump kit should have the basic equipment to treat immediate life threats. BLS care can be initiated until an AED arrives.</a:t>
            </a:r>
          </a:p>
          <a:p>
            <a:pPr marL="1016000" lvl="1" indent="-444500">
              <a:spcBef>
                <a:spcPts val="840"/>
              </a:spcBef>
              <a:buFontTx/>
              <a:buAutoNum type="alphaUcPeriod"/>
            </a:pPr>
            <a:r>
              <a:rPr lang="en-US" altLang="en-US" dirty="0"/>
              <a:t>have available all of the equipment that you will use in the entire call.</a:t>
            </a:r>
            <a:br>
              <a:rPr lang="en-US" altLang="en-US" dirty="0"/>
            </a:br>
            <a:r>
              <a:rPr lang="en-US" altLang="en-US" b="1" dirty="0"/>
              <a:t>Rationale: </a:t>
            </a:r>
            <a:r>
              <a:rPr lang="en-US" altLang="en-US" dirty="0">
                <a:solidFill>
                  <a:srgbClr val="F37021"/>
                </a:solidFill>
              </a:rPr>
              <a:t>You need only the equipment to manage immediate life threats during the first 5 minutes. Afterward, additional equipment can be brought to the scene.</a:t>
            </a:r>
          </a:p>
          <a:p>
            <a:pPr marL="1016000" lvl="1" indent="-444500">
              <a:spcBef>
                <a:spcPts val="840"/>
              </a:spcBef>
              <a:buFontTx/>
              <a:buAutoNum type="alphaUcPeriod" startAt="3"/>
            </a:pPr>
            <a:r>
              <a:rPr lang="en-US" altLang="en-US" dirty="0"/>
              <a:t>have easy access to manage patients with severe uncontrolled bleeding.</a:t>
            </a:r>
            <a:br>
              <a:rPr lang="en-US" altLang="en-US" dirty="0"/>
            </a:br>
            <a:r>
              <a:rPr lang="en-US" altLang="en-US" b="1" dirty="0"/>
              <a:t>Rationale: </a:t>
            </a:r>
            <a:r>
              <a:rPr lang="en-US" altLang="en-US" dirty="0">
                <a:solidFill>
                  <a:srgbClr val="F37021"/>
                </a:solidFill>
              </a:rPr>
              <a:t>A </a:t>
            </a:r>
            <a:r>
              <a:rPr lang="en-US" altLang="ja-JP" dirty="0">
                <a:solidFill>
                  <a:srgbClr val="F37021"/>
                </a:solidFill>
              </a:rPr>
              <a:t>jump kit should have the basic equipment to manage all immediate life threats—including airway and breathing.</a:t>
            </a:r>
          </a:p>
          <a:p>
            <a:pPr marL="1016000" lvl="1" indent="-444500">
              <a:spcBef>
                <a:spcPts val="840"/>
              </a:spcBef>
              <a:buFontTx/>
              <a:buAutoNum type="alphaUcPeriod" startAt="3"/>
            </a:pPr>
            <a:r>
              <a:rPr lang="en-US" altLang="en-US" dirty="0"/>
              <a:t>have available all of the equipment that will be used in the first 5 minutes.</a:t>
            </a:r>
            <a:br>
              <a:rPr lang="en-US" altLang="en-US" dirty="0"/>
            </a:br>
            <a:r>
              <a:rPr lang="en-US" altLang="en-US" b="1" dirty="0"/>
              <a:t>Rationale: </a:t>
            </a:r>
            <a:r>
              <a:rPr lang="en-US" altLang="en-US" dirty="0">
                <a:solidFill>
                  <a:srgbClr val="F37021"/>
                </a:solidFill>
              </a:rPr>
              <a:t>Correct answer</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title"/>
          </p:nvPr>
        </p:nvSpPr>
        <p:spPr/>
        <p:txBody>
          <a:bodyPr/>
          <a:lstStyle/>
          <a:p>
            <a:pPr>
              <a:lnSpc>
                <a:spcPct val="85000"/>
              </a:lnSpc>
            </a:pPr>
            <a:r>
              <a:rPr lang="en-US" altLang="en-US" dirty="0"/>
              <a:t>Review</a:t>
            </a:r>
          </a:p>
        </p:txBody>
      </p:sp>
      <p:sp>
        <p:nvSpPr>
          <p:cNvPr id="91139" name="Rectangle 9"/>
          <p:cNvSpPr>
            <a:spLocks noGrp="1" noChangeArrowheads="1"/>
          </p:cNvSpPr>
          <p:nvPr>
            <p:ph idx="1"/>
          </p:nvPr>
        </p:nvSpPr>
        <p:spPr/>
        <p:txBody>
          <a:bodyPr rIns="228600"/>
          <a:lstStyle/>
          <a:p>
            <a:pPr marL="457200" indent="-457200">
              <a:spcBef>
                <a:spcPct val="35000"/>
              </a:spcBef>
              <a:buFontTx/>
              <a:buAutoNum type="arabicPeriod" startAt="3"/>
            </a:pPr>
            <a:r>
              <a:rPr lang="en-US" altLang="en-US" dirty="0"/>
              <a:t>You have been dispatched to a call for an unresponsive patient. What is the MOST important information that you should obtain from the dispatcher initially?</a:t>
            </a:r>
          </a:p>
          <a:p>
            <a:pPr marL="1016000" lvl="1" indent="-444500">
              <a:spcBef>
                <a:spcPct val="35000"/>
              </a:spcBef>
              <a:buFontTx/>
              <a:buAutoNum type="alphaUcPeriod"/>
            </a:pPr>
            <a:r>
              <a:rPr lang="en-US" altLang="en-US" dirty="0"/>
              <a:t>The callback number of the caller</a:t>
            </a:r>
          </a:p>
          <a:p>
            <a:pPr marL="1016000" lvl="1" indent="-444500">
              <a:spcBef>
                <a:spcPct val="35000"/>
              </a:spcBef>
              <a:buFontTx/>
              <a:buAutoNum type="alphaUcPeriod"/>
            </a:pPr>
            <a:r>
              <a:rPr lang="en-US" altLang="en-US" dirty="0"/>
              <a:t>The severity of the patient</a:t>
            </a:r>
            <a:r>
              <a:rPr lang="ja-JP" altLang="en-US" dirty="0"/>
              <a:t>’</a:t>
            </a:r>
            <a:r>
              <a:rPr lang="en-US" altLang="ja-JP" dirty="0"/>
              <a:t>s problem</a:t>
            </a:r>
          </a:p>
          <a:p>
            <a:pPr marL="1016000" lvl="1" indent="-444500">
              <a:spcBef>
                <a:spcPct val="35000"/>
              </a:spcBef>
              <a:buFontTx/>
              <a:buAutoNum type="alphaUcPeriod"/>
            </a:pPr>
            <a:r>
              <a:rPr lang="en-US" altLang="en-US" dirty="0"/>
              <a:t>Whether the patient is breathing</a:t>
            </a:r>
          </a:p>
          <a:p>
            <a:pPr marL="1016000" lvl="1" indent="-444500">
              <a:spcBef>
                <a:spcPct val="35000"/>
              </a:spcBef>
              <a:buFontTx/>
              <a:buAutoNum type="alphaUcPeriod"/>
            </a:pPr>
            <a:r>
              <a:rPr lang="en-US" altLang="en-US" dirty="0"/>
              <a:t>The exact physical location of the patient </a:t>
            </a:r>
          </a:p>
          <a:p>
            <a:pPr marL="457200" indent="-457200">
              <a:buFontTx/>
              <a:buAutoNum type="arabicPeriod" startAt="3"/>
            </a:pPr>
            <a:endParaRPr lang="en-US" altLang="en-US" sz="2400" dirty="0">
              <a:solidFill>
                <a:srgbClr val="000000"/>
              </a:solidFill>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title"/>
          </p:nvPr>
        </p:nvSpPr>
        <p:spPr/>
        <p:txBody>
          <a:bodyPr/>
          <a:lstStyle/>
          <a:p>
            <a:pPr>
              <a:lnSpc>
                <a:spcPct val="85000"/>
              </a:lnSpc>
            </a:pPr>
            <a:r>
              <a:rPr lang="en-US" altLang="en-US" dirty="0"/>
              <a:t>Review</a:t>
            </a:r>
          </a:p>
        </p:txBody>
      </p:sp>
      <p:sp>
        <p:nvSpPr>
          <p:cNvPr id="92163" name="Rectangle 9"/>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All of the choices listed in this question are important questions to ask the dispatcher. However, you must </a:t>
            </a:r>
            <a:r>
              <a:rPr lang="en-US" altLang="en-US" i="1" dirty="0"/>
              <a:t>first</a:t>
            </a:r>
            <a:r>
              <a:rPr lang="en-US" altLang="en-US" dirty="0"/>
              <a:t> determine the exact location of the patient. You cannot help the patient if you cannot find him or her. While en route, you should try to ascertain more specific patient information (eg, whether the patient is breathing). </a:t>
            </a:r>
          </a:p>
          <a:p>
            <a:pPr marL="0" indent="0">
              <a:buFontTx/>
              <a:buNone/>
            </a:pPr>
            <a:endParaRPr lang="en-US" altLang="en-US" dirty="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3187" name="Rectangle 9"/>
          <p:cNvSpPr>
            <a:spLocks noGrp="1" noChangeArrowheads="1"/>
          </p:cNvSpPr>
          <p:nvPr>
            <p:ph idx="1"/>
          </p:nvPr>
        </p:nvSpPr>
        <p:spPr/>
        <p:txBody>
          <a:bodyPr rIns="228600"/>
          <a:lstStyle/>
          <a:p>
            <a:pPr marL="457200" indent="-457200">
              <a:spcBef>
                <a:spcPct val="35000"/>
              </a:spcBef>
              <a:buFontTx/>
              <a:buAutoNum type="arabicPeriod" startAt="3"/>
            </a:pPr>
            <a:r>
              <a:rPr lang="en-US" altLang="en-US" dirty="0"/>
              <a:t>You have been dispatched to a call for an unconscious patient. What is the MOST important information that you should obtain from the dispatcher initially?</a:t>
            </a:r>
          </a:p>
          <a:p>
            <a:pPr marL="1016000" lvl="1" indent="-444500">
              <a:spcBef>
                <a:spcPct val="35000"/>
              </a:spcBef>
              <a:buFontTx/>
              <a:buAutoNum type="alphaUcPeriod"/>
            </a:pPr>
            <a:r>
              <a:rPr lang="en-US" altLang="en-US" dirty="0"/>
              <a:t>The callback number of the caller</a:t>
            </a:r>
            <a:br>
              <a:rPr lang="en-US" altLang="en-US" dirty="0"/>
            </a:br>
            <a:r>
              <a:rPr lang="en-US" altLang="en-US" b="1" dirty="0"/>
              <a:t>Rationale: </a:t>
            </a:r>
            <a:r>
              <a:rPr lang="en-US" altLang="en-US" dirty="0">
                <a:solidFill>
                  <a:srgbClr val="F37021"/>
                </a:solidFill>
              </a:rPr>
              <a:t>This is important, but not the most important piece of information.</a:t>
            </a:r>
          </a:p>
          <a:p>
            <a:pPr marL="1016000" lvl="1" indent="-444500">
              <a:spcBef>
                <a:spcPct val="35000"/>
              </a:spcBef>
              <a:buFontTx/>
              <a:buAutoNum type="alphaUcPeriod"/>
            </a:pPr>
            <a:r>
              <a:rPr lang="en-US" altLang="en-US" dirty="0"/>
              <a:t>The severity of the patient</a:t>
            </a:r>
            <a:r>
              <a:rPr lang="ja-JP" altLang="en-US" dirty="0"/>
              <a:t>’</a:t>
            </a:r>
            <a:r>
              <a:rPr lang="en-US" altLang="ja-JP" dirty="0"/>
              <a:t>s problem</a:t>
            </a:r>
            <a:br>
              <a:rPr lang="en-US" altLang="ja-JP" dirty="0"/>
            </a:br>
            <a:r>
              <a:rPr lang="en-US" altLang="ja-JP" b="1" dirty="0"/>
              <a:t>Rationale: </a:t>
            </a:r>
            <a:r>
              <a:rPr lang="en-US" altLang="ja-JP" dirty="0">
                <a:solidFill>
                  <a:srgbClr val="F37021"/>
                </a:solidFill>
              </a:rPr>
              <a:t>This is important, but not the most important piece of information.</a:t>
            </a:r>
          </a:p>
          <a:p>
            <a:pPr marL="1016000" lvl="1" indent="-444500">
              <a:spcBef>
                <a:spcPct val="35000"/>
              </a:spcBef>
              <a:buFontTx/>
              <a:buAutoNum type="alphaUcPeriod" startAt="3"/>
            </a:pPr>
            <a:r>
              <a:rPr lang="en-US" altLang="en-US" dirty="0"/>
              <a:t>Whether the patient is breathing</a:t>
            </a:r>
            <a:br>
              <a:rPr lang="en-US" altLang="en-US" dirty="0"/>
            </a:br>
            <a:r>
              <a:rPr lang="en-US" altLang="en-US" b="1" dirty="0"/>
              <a:t>Rationale: </a:t>
            </a:r>
            <a:r>
              <a:rPr lang="en-US" altLang="en-US" dirty="0">
                <a:solidFill>
                  <a:srgbClr val="F37021"/>
                </a:solidFill>
              </a:rPr>
              <a:t>This is important, but not the most important piece of information.</a:t>
            </a:r>
          </a:p>
          <a:p>
            <a:pPr marL="1016000" lvl="1" indent="-444500">
              <a:spcBef>
                <a:spcPct val="35000"/>
              </a:spcBef>
              <a:buFontTx/>
              <a:buAutoNum type="alphaUcPeriod" startAt="3"/>
            </a:pPr>
            <a:r>
              <a:rPr lang="en-US" altLang="en-US" dirty="0"/>
              <a:t>The exact physical location of the patient </a:t>
            </a:r>
            <a:br>
              <a:rPr lang="en-US" altLang="en-US" dirty="0"/>
            </a:br>
            <a:r>
              <a:rPr lang="en-US" altLang="en-US" b="1" dirty="0"/>
              <a:t>Rationale: </a:t>
            </a:r>
            <a:r>
              <a:rPr lang="en-US" altLang="en-US" dirty="0">
                <a:solidFill>
                  <a:srgbClr val="F37021"/>
                </a:solidFill>
              </a:rPr>
              <a:t>Correct answer</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title"/>
          </p:nvPr>
        </p:nvSpPr>
        <p:spPr/>
        <p:txBody>
          <a:bodyPr/>
          <a:lstStyle/>
          <a:p>
            <a:pPr>
              <a:lnSpc>
                <a:spcPct val="85000"/>
              </a:lnSpc>
            </a:pPr>
            <a:r>
              <a:rPr lang="en-US" altLang="en-US" dirty="0"/>
              <a:t>Review</a:t>
            </a:r>
          </a:p>
        </p:txBody>
      </p:sp>
      <p:sp>
        <p:nvSpPr>
          <p:cNvPr id="95235" name="Rectangle 7"/>
          <p:cNvSpPr>
            <a:spLocks noGrp="1" noChangeArrowheads="1"/>
          </p:cNvSpPr>
          <p:nvPr>
            <p:ph idx="1"/>
          </p:nvPr>
        </p:nvSpPr>
        <p:spPr/>
        <p:txBody>
          <a:bodyPr rIns="228600"/>
          <a:lstStyle/>
          <a:p>
            <a:pPr marL="457200" indent="-457200">
              <a:spcBef>
                <a:spcPct val="35000"/>
              </a:spcBef>
              <a:buFontTx/>
              <a:buAutoNum type="arabicPeriod" startAt="4"/>
            </a:pPr>
            <a:r>
              <a:rPr lang="en-US" altLang="en-US" dirty="0"/>
              <a:t>While en route to a call for a major motor vehicle collision, the MOST important safety precaution(s) that you and your partner can take is/are:</a:t>
            </a:r>
          </a:p>
          <a:p>
            <a:pPr marL="1016000" lvl="1" indent="-444500">
              <a:spcBef>
                <a:spcPct val="20000"/>
              </a:spcBef>
              <a:buFontTx/>
              <a:buAutoNum type="alphaUcPeriod"/>
            </a:pPr>
            <a:r>
              <a:rPr lang="en-US" altLang="en-US" dirty="0"/>
              <a:t>adhering to standard precautions. </a:t>
            </a:r>
          </a:p>
          <a:p>
            <a:pPr marL="1016000" lvl="1" indent="-444500">
              <a:spcBef>
                <a:spcPct val="20000"/>
              </a:spcBef>
              <a:buFontTx/>
              <a:buAutoNum type="alphaUcPeriod"/>
            </a:pPr>
            <a:r>
              <a:rPr lang="en-US" altLang="en-US" dirty="0"/>
              <a:t>ensuring that the fire department arrives before you. </a:t>
            </a:r>
          </a:p>
          <a:p>
            <a:pPr marL="1016000" lvl="1" indent="-444500">
              <a:spcBef>
                <a:spcPct val="20000"/>
              </a:spcBef>
              <a:buFontTx/>
              <a:buAutoNum type="alphaUcPeriod"/>
            </a:pPr>
            <a:r>
              <a:rPr lang="en-US" altLang="en-US" dirty="0"/>
              <a:t>using lights and siren and being aware of other drivers.</a:t>
            </a:r>
          </a:p>
          <a:p>
            <a:pPr marL="1016000" lvl="1" indent="-444500">
              <a:spcBef>
                <a:spcPct val="20000"/>
              </a:spcBef>
              <a:buFontTx/>
              <a:buAutoNum type="alphaUcPeriod"/>
            </a:pPr>
            <a:r>
              <a:rPr lang="en-US" altLang="en-US" dirty="0"/>
              <a:t>wearing seat belts and shoulder harnesses at all times.</a:t>
            </a:r>
            <a:endParaRPr lang="en-US" altLang="en-US" sz="2000" dirty="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title"/>
          </p:nvPr>
        </p:nvSpPr>
        <p:spPr/>
        <p:txBody>
          <a:bodyPr/>
          <a:lstStyle/>
          <a:p>
            <a:pPr>
              <a:lnSpc>
                <a:spcPct val="85000"/>
              </a:lnSpc>
            </a:pPr>
            <a:r>
              <a:rPr lang="en-US" altLang="en-US" dirty="0"/>
              <a:t>Review</a:t>
            </a:r>
          </a:p>
        </p:txBody>
      </p:sp>
      <p:sp>
        <p:nvSpPr>
          <p:cNvPr id="96259" name="Rectangle 7"/>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The </a:t>
            </a:r>
            <a:r>
              <a:rPr lang="ja-JP" altLang="en-US" dirty="0"/>
              <a:t>“</a:t>
            </a:r>
            <a:r>
              <a:rPr lang="en-US" altLang="ja-JP" dirty="0"/>
              <a:t>en route to the scene</a:t>
            </a:r>
            <a:r>
              <a:rPr lang="ja-JP" altLang="en-US" dirty="0"/>
              <a:t>”</a:t>
            </a:r>
            <a:r>
              <a:rPr lang="en-US" altLang="ja-JP" dirty="0"/>
              <a:t> phase of a call is the most dangerous. Regardless of the nature of the call to which you are responding, wearing seat belts and shoulder harnesses is the most important safety precaution that you and your partner must take. Furthermore, you must drive defensively and remain aware of the traffic around you. </a:t>
            </a:r>
          </a:p>
          <a:p>
            <a:pPr marL="0" indent="0">
              <a:buFontTx/>
              <a:buNone/>
            </a:pPr>
            <a:endParaRPr lang="en-US" altLang="en-US" dirty="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7283" name="Rectangle 7"/>
          <p:cNvSpPr>
            <a:spLocks noGrp="1" noChangeArrowheads="1"/>
          </p:cNvSpPr>
          <p:nvPr>
            <p:ph idx="1"/>
          </p:nvPr>
        </p:nvSpPr>
        <p:spPr/>
        <p:txBody>
          <a:bodyPr rIns="228600"/>
          <a:lstStyle/>
          <a:p>
            <a:pPr marL="457200" indent="-457200">
              <a:spcBef>
                <a:spcPct val="35000"/>
              </a:spcBef>
              <a:buFontTx/>
              <a:buAutoNum type="arabicPeriod" startAt="4"/>
            </a:pPr>
            <a:r>
              <a:rPr lang="en-US" altLang="en-US" dirty="0"/>
              <a:t>While en route to a call for a major motor vehicle collision, the MOST important safety precaution(s) that you and your partner can take is/are:</a:t>
            </a:r>
          </a:p>
          <a:p>
            <a:pPr marL="1016000" lvl="1" indent="-444500">
              <a:spcBef>
                <a:spcPct val="35000"/>
              </a:spcBef>
              <a:buFontTx/>
              <a:buAutoNum type="alphaUcPeriod"/>
            </a:pPr>
            <a:r>
              <a:rPr lang="en-US" altLang="en-US" dirty="0"/>
              <a:t>adhering to standard precautions. </a:t>
            </a:r>
            <a:br>
              <a:rPr lang="en-US" altLang="en-US" dirty="0"/>
            </a:br>
            <a:r>
              <a:rPr lang="en-US" altLang="en-US" b="1" dirty="0"/>
              <a:t>Rationale: </a:t>
            </a:r>
            <a:r>
              <a:rPr lang="en-US" altLang="en-US" dirty="0">
                <a:solidFill>
                  <a:srgbClr val="F37021"/>
                </a:solidFill>
              </a:rPr>
              <a:t>This takes place once the providers arrive at the scene.</a:t>
            </a:r>
          </a:p>
          <a:p>
            <a:pPr marL="1016000" lvl="1" indent="-444500">
              <a:spcBef>
                <a:spcPct val="35000"/>
              </a:spcBef>
              <a:buFontTx/>
              <a:buAutoNum type="alphaUcPeriod"/>
            </a:pPr>
            <a:r>
              <a:rPr lang="en-US" altLang="en-US" dirty="0"/>
              <a:t>ensuring that the fire department arrives before you. </a:t>
            </a:r>
            <a:br>
              <a:rPr lang="en-US" altLang="en-US" dirty="0"/>
            </a:br>
            <a:r>
              <a:rPr lang="en-US" altLang="en-US" b="1" dirty="0"/>
              <a:t>Rationale: </a:t>
            </a:r>
            <a:r>
              <a:rPr lang="en-US" altLang="en-US" dirty="0">
                <a:solidFill>
                  <a:srgbClr val="F37021"/>
                </a:solidFill>
              </a:rPr>
              <a:t>It is important to know if the fire department is responding, but this is not the most important safety precaution.</a:t>
            </a:r>
          </a:p>
          <a:p>
            <a:pPr marL="1016000" lvl="1" indent="-444500">
              <a:spcBef>
                <a:spcPct val="10000"/>
              </a:spcBef>
              <a:buFontTx/>
              <a:buAutoNum type="alphaUcPeriod" startAt="3"/>
            </a:pPr>
            <a:r>
              <a:rPr lang="en-US" altLang="en-US" dirty="0"/>
              <a:t>using lights and siren and being aware of other drivers.</a:t>
            </a:r>
            <a:br>
              <a:rPr lang="en-US" altLang="en-US" dirty="0"/>
            </a:br>
            <a:r>
              <a:rPr lang="en-US" altLang="en-US" b="1" dirty="0"/>
              <a:t>Rationale: </a:t>
            </a:r>
            <a:r>
              <a:rPr lang="en-US" altLang="en-US" dirty="0">
                <a:solidFill>
                  <a:srgbClr val="F37021"/>
                </a:solidFill>
              </a:rPr>
              <a:t>The use of lights and siren adds to the risk potential, but the use of safety devices is the most important precaution that you can take.</a:t>
            </a:r>
          </a:p>
          <a:p>
            <a:pPr marL="1016000" lvl="1" indent="-444500">
              <a:spcBef>
                <a:spcPct val="10000"/>
              </a:spcBef>
              <a:buFontTx/>
              <a:buAutoNum type="alphaUcPeriod" startAt="3"/>
            </a:pPr>
            <a:r>
              <a:rPr lang="en-US" altLang="en-US" dirty="0"/>
              <a:t>wearing seat belts and shoulder harnesses at all times. </a:t>
            </a:r>
            <a:br>
              <a:rPr lang="en-US" altLang="en-US" dirty="0"/>
            </a:br>
            <a:r>
              <a:rPr lang="en-US" altLang="en-US" b="1" dirty="0"/>
              <a:t>Rationale: </a:t>
            </a:r>
            <a:r>
              <a:rPr lang="en-US" altLang="en-US" dirty="0">
                <a:solidFill>
                  <a:srgbClr val="F37021"/>
                </a:solidFill>
              </a:rPr>
              <a:t>Correct answer</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title"/>
          </p:nvPr>
        </p:nvSpPr>
        <p:spPr/>
        <p:txBody>
          <a:bodyPr/>
          <a:lstStyle/>
          <a:p>
            <a:pPr>
              <a:lnSpc>
                <a:spcPct val="85000"/>
              </a:lnSpc>
            </a:pPr>
            <a:r>
              <a:rPr lang="en-US" altLang="en-US" dirty="0"/>
              <a:t>Review</a:t>
            </a:r>
          </a:p>
        </p:txBody>
      </p:sp>
      <p:sp>
        <p:nvSpPr>
          <p:cNvPr id="99331" name="Rectangle 7"/>
          <p:cNvSpPr>
            <a:spLocks noGrp="1" noChangeArrowheads="1"/>
          </p:cNvSpPr>
          <p:nvPr>
            <p:ph idx="1"/>
          </p:nvPr>
        </p:nvSpPr>
        <p:spPr/>
        <p:txBody>
          <a:bodyPr rIns="228600"/>
          <a:lstStyle/>
          <a:p>
            <a:pPr marL="457200" indent="-457200">
              <a:spcBef>
                <a:spcPct val="35000"/>
              </a:spcBef>
              <a:buFontTx/>
              <a:buAutoNum type="arabicPeriod" startAt="5"/>
            </a:pPr>
            <a:r>
              <a:rPr lang="en-US" altLang="en-US" dirty="0"/>
              <a:t>Which of the following is NOT a guideline for safe ambulance driving?</a:t>
            </a:r>
          </a:p>
          <a:p>
            <a:pPr marL="1016000" lvl="1" indent="-444500">
              <a:spcBef>
                <a:spcPct val="35000"/>
              </a:spcBef>
              <a:buFontTx/>
              <a:buAutoNum type="alphaUcPeriod"/>
            </a:pPr>
            <a:r>
              <a:rPr lang="en-US" altLang="en-US" dirty="0"/>
              <a:t>Always use your siren if you have the emergency lights on.</a:t>
            </a:r>
          </a:p>
          <a:p>
            <a:pPr marL="1016000" lvl="1" indent="-444500">
              <a:spcBef>
                <a:spcPct val="35000"/>
              </a:spcBef>
              <a:buFontTx/>
              <a:buAutoNum type="alphaUcPeriod"/>
            </a:pPr>
            <a:r>
              <a:rPr lang="en-US" altLang="en-US" dirty="0"/>
              <a:t>Always exercise due regard for person and property.</a:t>
            </a:r>
          </a:p>
          <a:p>
            <a:pPr marL="1016000" lvl="1" indent="-444500">
              <a:spcBef>
                <a:spcPct val="35000"/>
              </a:spcBef>
              <a:buFontTx/>
              <a:buAutoNum type="alphaUcPeriod"/>
            </a:pPr>
            <a:r>
              <a:rPr lang="en-US" altLang="en-US" dirty="0"/>
              <a:t>Use one-way streets whenever possible.</a:t>
            </a:r>
          </a:p>
          <a:p>
            <a:pPr marL="1016000" lvl="1" indent="-444500">
              <a:spcBef>
                <a:spcPct val="35000"/>
              </a:spcBef>
              <a:buFontTx/>
              <a:buAutoNum type="alphaUcPeriod"/>
            </a:pPr>
            <a:r>
              <a:rPr lang="en-US" altLang="en-US" dirty="0"/>
              <a:t>Go with the flow of the traffic.</a:t>
            </a:r>
            <a:endParaRPr lang="en-US" altLang="en-US" sz="2000" dirty="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title"/>
          </p:nvPr>
        </p:nvSpPr>
        <p:spPr/>
        <p:txBody>
          <a:bodyPr/>
          <a:lstStyle/>
          <a:p>
            <a:pPr>
              <a:lnSpc>
                <a:spcPct val="85000"/>
              </a:lnSpc>
            </a:pPr>
            <a:r>
              <a:rPr lang="en-US" altLang="en-US" dirty="0"/>
              <a:t>Review</a:t>
            </a:r>
          </a:p>
        </p:txBody>
      </p:sp>
      <p:sp>
        <p:nvSpPr>
          <p:cNvPr id="100355" name="Rectangle 7"/>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Avoid one-way streets; they may become clogged.  Do not go against the flow of traffic on a one-way street, unless absolutely necessary.</a:t>
            </a:r>
          </a:p>
          <a:p>
            <a:pPr marL="0" indent="0">
              <a:buFontTx/>
              <a:buNone/>
            </a:pPr>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Emergency Vehicle Design </a:t>
            </a:r>
            <a:r>
              <a:rPr lang="en-US" altLang="en-US" sz="2000" b="0" dirty="0"/>
              <a:t>(3 of 5)</a:t>
            </a:r>
          </a:p>
        </p:txBody>
      </p:sp>
      <p:pic>
        <p:nvPicPr>
          <p:cNvPr id="1026" name="Picture 2" descr="The table lists the following. Row 1. Type 1: Conventional, truck cab-chassis with a modular ambulance body that can be transferred to a newer chassis as needed. Row 2. Type 2: Standard van, forward-control integral cab-body ambulance. Row 3. Type 3: Specialty van cab with a modular ambulance body that is mounted on a cutaway van chassis.&#10;" title="A table is titled basic ambulance de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986" y="1571975"/>
            <a:ext cx="7461478" cy="5004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0355" name="Rectangle 7"/>
          <p:cNvSpPr>
            <a:spLocks noGrp="1" noChangeArrowheads="1"/>
          </p:cNvSpPr>
          <p:nvPr>
            <p:ph idx="1"/>
          </p:nvPr>
        </p:nvSpPr>
        <p:spPr/>
        <p:txBody>
          <a:bodyPr rIns="228600"/>
          <a:lstStyle/>
          <a:p>
            <a:pPr marL="457200" indent="-457200">
              <a:spcBef>
                <a:spcPct val="35000"/>
              </a:spcBef>
              <a:buFontTx/>
              <a:buAutoNum type="arabicPeriod" startAt="5"/>
              <a:defRPr/>
            </a:pPr>
            <a:r>
              <a:rPr lang="en-US" altLang="en-US" dirty="0"/>
              <a:t>Which of the following is NOT a guideline for safe ambulance driving: </a:t>
            </a:r>
          </a:p>
          <a:p>
            <a:pPr marL="1016000" lvl="1" indent="-444500">
              <a:spcBef>
                <a:spcPct val="35000"/>
              </a:spcBef>
              <a:buFontTx/>
              <a:buAutoNum type="alphaUcPeriod"/>
              <a:defRPr/>
            </a:pPr>
            <a:r>
              <a:rPr lang="en-US" altLang="en-US" dirty="0"/>
              <a:t>Always use your siren if you have the emergency lights on.</a:t>
            </a:r>
            <a:br>
              <a:rPr lang="en-US" altLang="en-US" dirty="0"/>
            </a:br>
            <a:r>
              <a:rPr lang="en-US" altLang="en-US" sz="2000" b="1" dirty="0"/>
              <a:t>Rationale: </a:t>
            </a:r>
            <a:r>
              <a:rPr lang="en-US" altLang="en-US" sz="2000" dirty="0">
                <a:solidFill>
                  <a:srgbClr val="F37021"/>
                </a:solidFill>
              </a:rPr>
              <a:t>This is a guideline for safe ambulance driving.</a:t>
            </a:r>
          </a:p>
          <a:p>
            <a:pPr marL="1016000" lvl="1" indent="-444500">
              <a:spcBef>
                <a:spcPct val="35000"/>
              </a:spcBef>
              <a:buFontTx/>
              <a:buAutoNum type="alphaUcPeriod"/>
              <a:defRPr/>
            </a:pPr>
            <a:r>
              <a:rPr lang="en-US" altLang="en-US" dirty="0"/>
              <a:t>Always exercise due regard for person and property.</a:t>
            </a:r>
            <a:br>
              <a:rPr lang="en-US" altLang="en-US" dirty="0"/>
            </a:br>
            <a:r>
              <a:rPr lang="en-US" altLang="en-US" b="1" dirty="0"/>
              <a:t>Rationale: </a:t>
            </a:r>
            <a:r>
              <a:rPr lang="en-US" altLang="en-US" dirty="0">
                <a:solidFill>
                  <a:srgbClr val="F37021"/>
                </a:solidFill>
              </a:rPr>
              <a:t>This is a guideline for safe ambulance driving.</a:t>
            </a:r>
          </a:p>
          <a:p>
            <a:pPr marL="1016000" lvl="1" indent="-444500">
              <a:spcBef>
                <a:spcPct val="35000"/>
              </a:spcBef>
              <a:buFontTx/>
              <a:buAutoNum type="alphaUcPeriod" startAt="3"/>
            </a:pPr>
            <a:r>
              <a:rPr lang="en-US" altLang="en-US" dirty="0"/>
              <a:t>Use one-way streets whenever possible.</a:t>
            </a:r>
            <a:br>
              <a:rPr lang="en-US" altLang="en-US" dirty="0"/>
            </a:br>
            <a:r>
              <a:rPr lang="en-US" altLang="en-US" b="1" dirty="0"/>
              <a:t>Rationale:</a:t>
            </a:r>
            <a:r>
              <a:rPr lang="en-US" altLang="en-US" dirty="0"/>
              <a:t> </a:t>
            </a:r>
            <a:r>
              <a:rPr lang="en-US" altLang="en-US" dirty="0">
                <a:solidFill>
                  <a:srgbClr val="F37021"/>
                </a:solidFill>
              </a:rPr>
              <a:t>Correct answer</a:t>
            </a:r>
          </a:p>
          <a:p>
            <a:pPr marL="1016000" lvl="1" indent="-444500">
              <a:spcBef>
                <a:spcPct val="35000"/>
              </a:spcBef>
              <a:buFontTx/>
              <a:buAutoNum type="alphaUcPeriod" startAt="4"/>
            </a:pPr>
            <a:r>
              <a:rPr lang="en-US" altLang="en-US" dirty="0"/>
              <a:t>Go with the flow of the traffic.</a:t>
            </a:r>
            <a:br>
              <a:rPr lang="en-US" altLang="en-US" dirty="0"/>
            </a:br>
            <a:r>
              <a:rPr lang="en-US" altLang="en-US" b="1" dirty="0"/>
              <a:t>Rationale:</a:t>
            </a:r>
            <a:r>
              <a:rPr lang="en-US" altLang="en-US" dirty="0"/>
              <a:t> </a:t>
            </a:r>
            <a:r>
              <a:rPr lang="en-US" altLang="en-US" dirty="0">
                <a:solidFill>
                  <a:srgbClr val="F37021"/>
                </a:solidFill>
              </a:rPr>
              <a:t>This is a guideline for safe ambulance driving.</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p:txBody>
          <a:bodyPr/>
          <a:lstStyle/>
          <a:p>
            <a:pPr>
              <a:lnSpc>
                <a:spcPct val="85000"/>
              </a:lnSpc>
            </a:pPr>
            <a:r>
              <a:rPr lang="en-US" altLang="en-US" dirty="0"/>
              <a:t>Review</a:t>
            </a:r>
          </a:p>
        </p:txBody>
      </p:sp>
      <p:sp>
        <p:nvSpPr>
          <p:cNvPr id="103427" name="Rectangle 7"/>
          <p:cNvSpPr>
            <a:spLocks noGrp="1" noChangeArrowheads="1"/>
          </p:cNvSpPr>
          <p:nvPr>
            <p:ph idx="1"/>
          </p:nvPr>
        </p:nvSpPr>
        <p:spPr/>
        <p:txBody>
          <a:bodyPr rIns="228600"/>
          <a:lstStyle/>
          <a:p>
            <a:pPr marL="457200" indent="-457200">
              <a:spcBef>
                <a:spcPct val="35000"/>
              </a:spcBef>
              <a:buFontTx/>
              <a:buAutoNum type="arabicPeriod" startAt="6"/>
            </a:pPr>
            <a:r>
              <a:rPr lang="en-US" altLang="en-US" dirty="0"/>
              <a:t>At what speed will the ambulance begin to hydroplane when there is water present on the roadway?</a:t>
            </a:r>
          </a:p>
          <a:p>
            <a:pPr marL="1016000" lvl="1" indent="-444500">
              <a:spcBef>
                <a:spcPct val="35000"/>
              </a:spcBef>
              <a:buFontTx/>
              <a:buAutoNum type="alphaUcPeriod"/>
            </a:pPr>
            <a:r>
              <a:rPr lang="en-US" altLang="en-US" dirty="0"/>
              <a:t>25 mph</a:t>
            </a:r>
          </a:p>
          <a:p>
            <a:pPr marL="1016000" lvl="1" indent="-444500">
              <a:spcBef>
                <a:spcPct val="35000"/>
              </a:spcBef>
              <a:buFontTx/>
              <a:buAutoNum type="alphaUcPeriod"/>
            </a:pPr>
            <a:r>
              <a:rPr lang="en-US" altLang="en-US" dirty="0"/>
              <a:t>30 mph</a:t>
            </a:r>
          </a:p>
          <a:p>
            <a:pPr marL="1016000" lvl="1" indent="-444500">
              <a:spcBef>
                <a:spcPct val="35000"/>
              </a:spcBef>
              <a:buFontTx/>
              <a:buAutoNum type="alphaUcPeriod"/>
            </a:pPr>
            <a:r>
              <a:rPr lang="en-US" altLang="en-US" dirty="0"/>
              <a:t>40 mph</a:t>
            </a:r>
          </a:p>
          <a:p>
            <a:pPr marL="1016000" lvl="1" indent="-444500">
              <a:spcBef>
                <a:spcPct val="35000"/>
              </a:spcBef>
              <a:buFontTx/>
              <a:buAutoNum type="alphaUcPeriod"/>
            </a:pPr>
            <a:r>
              <a:rPr lang="en-US" altLang="en-US" dirty="0"/>
              <a:t>50 mph</a:t>
            </a:r>
          </a:p>
          <a:p>
            <a:pPr marL="457200" indent="-457200">
              <a:buFontTx/>
              <a:buAutoNum type="arabicPeriod" startAt="6"/>
            </a:pPr>
            <a:endParaRPr lang="en-US" altLang="en-US" sz="2400" dirty="0">
              <a:solidFill>
                <a:srgbClr val="000000"/>
              </a:solidFill>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title"/>
          </p:nvPr>
        </p:nvSpPr>
        <p:spPr/>
        <p:txBody>
          <a:bodyPr/>
          <a:lstStyle/>
          <a:p>
            <a:pPr>
              <a:lnSpc>
                <a:spcPct val="85000"/>
              </a:lnSpc>
            </a:pPr>
            <a:r>
              <a:rPr lang="en-US" altLang="en-US" dirty="0"/>
              <a:t>Review</a:t>
            </a:r>
          </a:p>
        </p:txBody>
      </p:sp>
      <p:sp>
        <p:nvSpPr>
          <p:cNvPr id="104451" name="Rectangle 7"/>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At speeds of 30 mph or greater, the tires can lift off the pavement as water </a:t>
            </a:r>
            <a:r>
              <a:rPr lang="ja-JP" altLang="en-US" dirty="0"/>
              <a:t>“</a:t>
            </a:r>
            <a:r>
              <a:rPr lang="en-US" altLang="ja-JP" dirty="0"/>
              <a:t>piles up</a:t>
            </a:r>
            <a:r>
              <a:rPr lang="ja-JP" altLang="en-US" dirty="0"/>
              <a:t>”</a:t>
            </a:r>
            <a:r>
              <a:rPr lang="en-US" altLang="ja-JP" dirty="0"/>
              <a:t> under the tires. This takes the control out of the driver's hands. If hydroplaning occurs, you should gradually slow down instead of jamming on the brakes to avoid losing control of the vehicle.</a:t>
            </a:r>
          </a:p>
          <a:p>
            <a:pPr marL="0" indent="0">
              <a:buFontTx/>
              <a:buNone/>
            </a:pPr>
            <a:endParaRPr lang="en-US" altLang="en-US" dirty="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5475" name="Rectangle 7"/>
          <p:cNvSpPr>
            <a:spLocks noGrp="1" noChangeArrowheads="1"/>
          </p:cNvSpPr>
          <p:nvPr>
            <p:ph idx="1"/>
          </p:nvPr>
        </p:nvSpPr>
        <p:spPr/>
        <p:txBody>
          <a:bodyPr rIns="228600"/>
          <a:lstStyle/>
          <a:p>
            <a:pPr marL="457200" indent="-457200">
              <a:spcBef>
                <a:spcPct val="35000"/>
              </a:spcBef>
              <a:buFontTx/>
              <a:buAutoNum type="arabicPeriod" startAt="6"/>
            </a:pPr>
            <a:r>
              <a:rPr lang="en-US" altLang="en-US" dirty="0"/>
              <a:t>At what speed will the ambulance begin to hydroplane when there is water present on the roadway?</a:t>
            </a:r>
          </a:p>
          <a:p>
            <a:pPr marL="1016000" lvl="1" indent="-444500">
              <a:spcBef>
                <a:spcPct val="35000"/>
              </a:spcBef>
              <a:buFontTx/>
              <a:buAutoNum type="alphaUcPeriod"/>
            </a:pPr>
            <a:r>
              <a:rPr lang="en-US" altLang="en-US" dirty="0"/>
              <a:t>25 mph</a:t>
            </a:r>
            <a:br>
              <a:rPr lang="en-US" altLang="en-US" dirty="0"/>
            </a:br>
            <a:r>
              <a:rPr lang="en-US" altLang="en-US" b="1" dirty="0"/>
              <a:t>Rationale: </a:t>
            </a:r>
            <a:r>
              <a:rPr lang="en-US" altLang="en-US" dirty="0">
                <a:solidFill>
                  <a:srgbClr val="F37021"/>
                </a:solidFill>
              </a:rPr>
              <a:t>This is below the speed where the risk of hydroplaning exists.</a:t>
            </a:r>
          </a:p>
          <a:p>
            <a:pPr marL="1016000" lvl="1" indent="-444500">
              <a:spcBef>
                <a:spcPct val="35000"/>
              </a:spcBef>
              <a:buFontTx/>
              <a:buAutoNum type="alphaUcPeriod"/>
            </a:pPr>
            <a:r>
              <a:rPr lang="en-US" altLang="en-US" dirty="0"/>
              <a:t>30 mph</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40 mph</a:t>
            </a:r>
            <a:br>
              <a:rPr lang="en-US" altLang="en-US" dirty="0"/>
            </a:br>
            <a:r>
              <a:rPr lang="en-US" altLang="en-US" b="1" dirty="0"/>
              <a:t>Rationale: </a:t>
            </a:r>
            <a:r>
              <a:rPr lang="en-US" altLang="en-US" dirty="0">
                <a:solidFill>
                  <a:srgbClr val="F37021"/>
                </a:solidFill>
              </a:rPr>
              <a:t>This exceeds the speed at which hydroplaning can occur.</a:t>
            </a:r>
          </a:p>
          <a:p>
            <a:pPr marL="1016000" lvl="1" indent="-444500">
              <a:spcBef>
                <a:spcPct val="35000"/>
              </a:spcBef>
              <a:buFontTx/>
              <a:buAutoNum type="alphaUcPeriod" startAt="3"/>
            </a:pPr>
            <a:r>
              <a:rPr lang="en-US" altLang="en-US" dirty="0"/>
              <a:t>50 mph</a:t>
            </a:r>
            <a:br>
              <a:rPr lang="en-US" altLang="en-US" dirty="0"/>
            </a:br>
            <a:r>
              <a:rPr lang="en-US" altLang="en-US" b="1" dirty="0"/>
              <a:t>Rationale: </a:t>
            </a:r>
            <a:r>
              <a:rPr lang="en-US" altLang="en-US" dirty="0">
                <a:solidFill>
                  <a:srgbClr val="F37021"/>
                </a:solidFill>
              </a:rPr>
              <a:t>This exceeds the speed at which hydroplaning can occur.</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7522" name="Rectangle 6"/>
          <p:cNvSpPr>
            <a:spLocks noGrp="1" noChangeArrowheads="1"/>
          </p:cNvSpPr>
          <p:nvPr>
            <p:ph type="title"/>
          </p:nvPr>
        </p:nvSpPr>
        <p:spPr/>
        <p:txBody>
          <a:bodyPr/>
          <a:lstStyle/>
          <a:p>
            <a:pPr>
              <a:lnSpc>
                <a:spcPct val="85000"/>
              </a:lnSpc>
            </a:pPr>
            <a:r>
              <a:rPr lang="en-US" altLang="en-US" dirty="0"/>
              <a:t>Review</a:t>
            </a:r>
          </a:p>
        </p:txBody>
      </p:sp>
      <p:sp>
        <p:nvSpPr>
          <p:cNvPr id="107523" name="Rectangle 7"/>
          <p:cNvSpPr>
            <a:spLocks noGrp="1" noChangeArrowheads="1"/>
          </p:cNvSpPr>
          <p:nvPr>
            <p:ph idx="1"/>
          </p:nvPr>
        </p:nvSpPr>
        <p:spPr/>
        <p:txBody>
          <a:bodyPr rIns="228600"/>
          <a:lstStyle/>
          <a:p>
            <a:pPr marL="457200" indent="-457200">
              <a:spcBef>
                <a:spcPct val="35000"/>
              </a:spcBef>
              <a:buFontTx/>
              <a:buAutoNum type="arabicPeriod" startAt="7"/>
            </a:pPr>
            <a:r>
              <a:rPr lang="en-US" altLang="en-US" dirty="0"/>
              <a:t>The most common and often most serious ambulance crashes occur at/on:</a:t>
            </a:r>
          </a:p>
          <a:p>
            <a:pPr marL="1016000" lvl="1" indent="-444500">
              <a:spcBef>
                <a:spcPct val="35000"/>
              </a:spcBef>
              <a:buFontTx/>
              <a:buAutoNum type="alphaUcPeriod"/>
            </a:pPr>
            <a:r>
              <a:rPr lang="en-US" altLang="en-US" dirty="0"/>
              <a:t>stop lights. </a:t>
            </a:r>
          </a:p>
          <a:p>
            <a:pPr marL="1016000" lvl="1" indent="-444500">
              <a:spcBef>
                <a:spcPct val="35000"/>
              </a:spcBef>
              <a:buFontTx/>
              <a:buAutoNum type="alphaUcPeriod"/>
            </a:pPr>
            <a:r>
              <a:rPr lang="en-US" altLang="en-US" dirty="0"/>
              <a:t>intersections. </a:t>
            </a:r>
          </a:p>
          <a:p>
            <a:pPr marL="1016000" lvl="1" indent="-444500">
              <a:spcBef>
                <a:spcPct val="35000"/>
              </a:spcBef>
              <a:buFontTx/>
              <a:buAutoNum type="alphaUcPeriod"/>
            </a:pPr>
            <a:r>
              <a:rPr lang="en-US" altLang="en-US" dirty="0"/>
              <a:t>highways.</a:t>
            </a:r>
          </a:p>
          <a:p>
            <a:pPr marL="1016000" lvl="1" indent="-444500">
              <a:spcBef>
                <a:spcPct val="35000"/>
              </a:spcBef>
              <a:buFontTx/>
              <a:buAutoNum type="alphaUcPeriod"/>
            </a:pPr>
            <a:r>
              <a:rPr lang="en-US" altLang="en-US" dirty="0"/>
              <a:t>stop signs. </a:t>
            </a:r>
          </a:p>
          <a:p>
            <a:pPr marL="457200" indent="-457200">
              <a:buFontTx/>
              <a:buAutoNum type="arabicPeriod" startAt="7"/>
            </a:pPr>
            <a:endParaRPr lang="en-US" altLang="en-US" sz="2400" dirty="0">
              <a:solidFill>
                <a:srgbClr val="000000"/>
              </a:solidFill>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546" name="Rectangle 6"/>
          <p:cNvSpPr>
            <a:spLocks noGrp="1" noChangeArrowheads="1"/>
          </p:cNvSpPr>
          <p:nvPr>
            <p:ph type="title"/>
          </p:nvPr>
        </p:nvSpPr>
        <p:spPr/>
        <p:txBody>
          <a:bodyPr/>
          <a:lstStyle/>
          <a:p>
            <a:pPr>
              <a:lnSpc>
                <a:spcPct val="85000"/>
              </a:lnSpc>
            </a:pPr>
            <a:r>
              <a:rPr lang="en-US" altLang="en-US" dirty="0"/>
              <a:t>Review</a:t>
            </a:r>
          </a:p>
        </p:txBody>
      </p:sp>
      <p:sp>
        <p:nvSpPr>
          <p:cNvPr id="108547" name="Rectangle 7"/>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Most serious ambulance crashes occur at intersections. Always be alert and careful when approaching an intersection. Whether at an intersection with stop lights or stop signs, you should momentarily come to a complete stop, look in both directions for other motorists or pedestrians, and then carefully proceed through the intersection. </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9571" name="Rectangle 7"/>
          <p:cNvSpPr>
            <a:spLocks noGrp="1" noChangeArrowheads="1"/>
          </p:cNvSpPr>
          <p:nvPr>
            <p:ph idx="1"/>
          </p:nvPr>
        </p:nvSpPr>
        <p:spPr/>
        <p:txBody>
          <a:bodyPr rIns="228600"/>
          <a:lstStyle/>
          <a:p>
            <a:pPr marL="457200" indent="-457200">
              <a:spcBef>
                <a:spcPct val="35000"/>
              </a:spcBef>
              <a:buFontTx/>
              <a:buAutoNum type="arabicPeriod" startAt="7"/>
            </a:pPr>
            <a:r>
              <a:rPr lang="en-US" altLang="en-US" dirty="0"/>
              <a:t>The most common and often most serious ambulance crashes occur at/on:</a:t>
            </a:r>
          </a:p>
          <a:p>
            <a:pPr marL="1016000" lvl="1" indent="-444500">
              <a:spcBef>
                <a:spcPct val="35000"/>
              </a:spcBef>
              <a:buFontTx/>
              <a:buAutoNum type="alphaUcPeriod"/>
            </a:pPr>
            <a:r>
              <a:rPr lang="en-US" altLang="en-US" dirty="0"/>
              <a:t>stop lights.</a:t>
            </a:r>
            <a:br>
              <a:rPr lang="en-US" altLang="en-US" dirty="0"/>
            </a:br>
            <a:r>
              <a:rPr lang="en-US" altLang="en-US" b="1" dirty="0"/>
              <a:t>Rationale: </a:t>
            </a:r>
            <a:r>
              <a:rPr lang="en-US" altLang="en-US" dirty="0">
                <a:solidFill>
                  <a:srgbClr val="F37021"/>
                </a:solidFill>
              </a:rPr>
              <a:t>Stop lights are associated with an intersection. The ambulance must come to a complete stop, since most accidents occur at intersections.</a:t>
            </a:r>
          </a:p>
          <a:p>
            <a:pPr marL="1016000" lvl="1" indent="-444500">
              <a:spcBef>
                <a:spcPct val="35000"/>
              </a:spcBef>
              <a:buFontTx/>
              <a:buAutoNum type="alphaUcPeriod"/>
            </a:pPr>
            <a:r>
              <a:rPr lang="en-US" altLang="en-US" dirty="0"/>
              <a:t>intersections.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highways.</a:t>
            </a:r>
            <a:br>
              <a:rPr lang="en-US" altLang="en-US" dirty="0"/>
            </a:br>
            <a:r>
              <a:rPr lang="en-US" altLang="en-US" b="1" dirty="0"/>
              <a:t>Rationale: </a:t>
            </a:r>
            <a:r>
              <a:rPr lang="en-US" altLang="en-US" dirty="0">
                <a:solidFill>
                  <a:srgbClr val="F37021"/>
                </a:solidFill>
              </a:rPr>
              <a:t>Highways are not the most common site of ambulance crashes.</a:t>
            </a:r>
          </a:p>
          <a:p>
            <a:pPr marL="1016000" lvl="1" indent="-444500">
              <a:spcBef>
                <a:spcPct val="35000"/>
              </a:spcBef>
              <a:buFontTx/>
              <a:buAutoNum type="alphaUcPeriod" startAt="3"/>
            </a:pPr>
            <a:r>
              <a:rPr lang="en-US" altLang="en-US" dirty="0"/>
              <a:t>stop signs. </a:t>
            </a:r>
            <a:br>
              <a:rPr lang="en-US" altLang="en-US" dirty="0"/>
            </a:br>
            <a:r>
              <a:rPr lang="en-US" altLang="en-US" b="1" dirty="0"/>
              <a:t>Rationale: </a:t>
            </a:r>
            <a:r>
              <a:rPr lang="en-US" altLang="en-US" dirty="0">
                <a:solidFill>
                  <a:srgbClr val="F37021"/>
                </a:solidFill>
              </a:rPr>
              <a:t>Stop signs are associated with an intersection. The ambulance must come to a complete stop, since most accidents occur at intersections.</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title"/>
          </p:nvPr>
        </p:nvSpPr>
        <p:spPr/>
        <p:txBody>
          <a:bodyPr/>
          <a:lstStyle/>
          <a:p>
            <a:pPr>
              <a:lnSpc>
                <a:spcPct val="85000"/>
              </a:lnSpc>
            </a:pPr>
            <a:r>
              <a:rPr lang="en-US" altLang="en-US" dirty="0"/>
              <a:t>Review</a:t>
            </a:r>
          </a:p>
        </p:txBody>
      </p:sp>
      <p:sp>
        <p:nvSpPr>
          <p:cNvPr id="111619" name="Rectangle 7"/>
          <p:cNvSpPr>
            <a:spLocks noGrp="1" noChangeArrowheads="1"/>
          </p:cNvSpPr>
          <p:nvPr>
            <p:ph idx="1"/>
          </p:nvPr>
        </p:nvSpPr>
        <p:spPr/>
        <p:txBody>
          <a:bodyPr rIns="228600"/>
          <a:lstStyle/>
          <a:p>
            <a:pPr marL="457200" indent="-457200">
              <a:spcBef>
                <a:spcPct val="35000"/>
              </a:spcBef>
              <a:buFontTx/>
              <a:buAutoNum type="arabicPeriod" startAt="8"/>
            </a:pPr>
            <a:r>
              <a:rPr lang="en-US" altLang="en-US" dirty="0"/>
              <a:t>The recommended dimensions for a helicopter landing zone are:</a:t>
            </a:r>
          </a:p>
          <a:p>
            <a:pPr marL="1016000" lvl="1" indent="-444500">
              <a:spcBef>
                <a:spcPct val="35000"/>
              </a:spcBef>
              <a:buFontTx/>
              <a:buAutoNum type="alphaUcPeriod"/>
            </a:pPr>
            <a:r>
              <a:rPr lang="en-US" altLang="en-US" dirty="0"/>
              <a:t>50 × 50 feet</a:t>
            </a:r>
            <a:r>
              <a:rPr lang="en-US" altLang="en-US" dirty="0">
                <a:sym typeface="Symbol" charset="2"/>
              </a:rPr>
              <a:t>.</a:t>
            </a:r>
            <a:r>
              <a:rPr lang="en-US" altLang="en-US" dirty="0"/>
              <a:t> </a:t>
            </a:r>
          </a:p>
          <a:p>
            <a:pPr marL="1016000" lvl="1" indent="-444500">
              <a:spcBef>
                <a:spcPct val="35000"/>
              </a:spcBef>
              <a:buFontTx/>
              <a:buAutoNum type="alphaUcPeriod"/>
            </a:pPr>
            <a:r>
              <a:rPr lang="en-US" altLang="en-US" dirty="0"/>
              <a:t>75 × 75</a:t>
            </a:r>
            <a:r>
              <a:rPr lang="en-US" altLang="en-US" dirty="0">
                <a:sym typeface="Symbol" charset="2"/>
              </a:rPr>
              <a:t> feet.</a:t>
            </a:r>
            <a:r>
              <a:rPr lang="en-US" altLang="en-US" dirty="0"/>
              <a:t> </a:t>
            </a:r>
          </a:p>
          <a:p>
            <a:pPr marL="1016000" lvl="1" indent="-444500">
              <a:spcBef>
                <a:spcPct val="35000"/>
              </a:spcBef>
              <a:buFontTx/>
              <a:buAutoNum type="alphaUcPeriod"/>
            </a:pPr>
            <a:r>
              <a:rPr lang="en-US" altLang="en-US" dirty="0"/>
              <a:t>100 × 100</a:t>
            </a:r>
            <a:r>
              <a:rPr lang="en-US" altLang="en-US" dirty="0">
                <a:sym typeface="Symbol" charset="2"/>
              </a:rPr>
              <a:t> feet.</a:t>
            </a:r>
            <a:r>
              <a:rPr lang="en-US" altLang="en-US" dirty="0"/>
              <a:t> </a:t>
            </a:r>
          </a:p>
          <a:p>
            <a:pPr marL="1016000" lvl="1" indent="-444500">
              <a:spcBef>
                <a:spcPct val="35000"/>
              </a:spcBef>
              <a:buFontTx/>
              <a:buAutoNum type="alphaUcPeriod"/>
            </a:pPr>
            <a:r>
              <a:rPr lang="en-US" altLang="en-US" dirty="0"/>
              <a:t>150 × 150</a:t>
            </a:r>
            <a:r>
              <a:rPr lang="en-US" altLang="en-US" dirty="0">
                <a:sym typeface="Symbol" charset="2"/>
              </a:rPr>
              <a:t> feet.</a:t>
            </a:r>
            <a:r>
              <a:rPr lang="en-US" altLang="en-US" dirty="0"/>
              <a:t> </a:t>
            </a:r>
          </a:p>
          <a:p>
            <a:pPr marL="457200" indent="-457200">
              <a:buFontTx/>
              <a:buAutoNum type="arabicPeriod" startAt="8"/>
            </a:pPr>
            <a:endParaRPr lang="en-US" altLang="en-US" sz="2400" dirty="0">
              <a:solidFill>
                <a:srgbClr val="000000"/>
              </a:solidFill>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42" name="Rectangle 6"/>
          <p:cNvSpPr>
            <a:spLocks noGrp="1" noChangeArrowheads="1"/>
          </p:cNvSpPr>
          <p:nvPr>
            <p:ph type="title"/>
          </p:nvPr>
        </p:nvSpPr>
        <p:spPr/>
        <p:txBody>
          <a:bodyPr/>
          <a:lstStyle/>
          <a:p>
            <a:pPr>
              <a:lnSpc>
                <a:spcPct val="85000"/>
              </a:lnSpc>
            </a:pPr>
            <a:r>
              <a:rPr lang="en-US" altLang="en-US" dirty="0"/>
              <a:t>Review</a:t>
            </a:r>
          </a:p>
        </p:txBody>
      </p:sp>
      <p:sp>
        <p:nvSpPr>
          <p:cNvPr id="112643" name="Rectangle 7"/>
          <p:cNvSpPr>
            <a:spLocks noGrp="1" noChangeArrowheads="1"/>
          </p:cNvSpPr>
          <p:nvPr>
            <p:ph idx="1"/>
          </p:nvPr>
        </p:nvSpPr>
        <p:spPr/>
        <p:txBody>
          <a:bodyPr rIns="228600"/>
          <a:lstStyle/>
          <a:p>
            <a:pPr marL="0" indent="0">
              <a:spcBef>
                <a:spcPct val="35000"/>
              </a:spcBef>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The recommended dimensions for a helicopter landing zone are 100 × 100 feet on a hard or grassy surface that is level. The landing zone should be clear of loose debris and power lines.</a:t>
            </a:r>
          </a:p>
          <a:p>
            <a:pPr marL="0" indent="0">
              <a:buFontTx/>
              <a:buNone/>
            </a:pPr>
            <a:endParaRPr lang="en-US" altLang="en-US" dirty="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3666" name="Rectangle 6"/>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3667" name="Rectangle 7"/>
          <p:cNvSpPr>
            <a:spLocks noGrp="1" noChangeArrowheads="1"/>
          </p:cNvSpPr>
          <p:nvPr>
            <p:ph idx="1"/>
          </p:nvPr>
        </p:nvSpPr>
        <p:spPr/>
        <p:txBody>
          <a:bodyPr rIns="228600"/>
          <a:lstStyle/>
          <a:p>
            <a:pPr marL="457200" indent="-457200">
              <a:spcBef>
                <a:spcPct val="35000"/>
              </a:spcBef>
              <a:buFontTx/>
              <a:buAutoNum type="arabicPeriod" startAt="8"/>
            </a:pPr>
            <a:r>
              <a:rPr lang="en-US" altLang="en-US" dirty="0"/>
              <a:t>The recommended dimensions for a helicopter landing zone are:</a:t>
            </a:r>
          </a:p>
          <a:p>
            <a:pPr marL="1016000" lvl="1" indent="-444500">
              <a:spcBef>
                <a:spcPct val="35000"/>
              </a:spcBef>
              <a:buFontTx/>
              <a:buAutoNum type="alphaUcPeriod"/>
            </a:pPr>
            <a:r>
              <a:rPr lang="en-US" altLang="en-US" dirty="0"/>
              <a:t>50 × 50 feet</a:t>
            </a:r>
            <a:r>
              <a:rPr lang="en-US" altLang="en-US" dirty="0">
                <a:sym typeface="Symbol" charset="2"/>
              </a:rPr>
              <a:t>.</a:t>
            </a:r>
            <a:br>
              <a:rPr lang="en-US" altLang="en-US" dirty="0"/>
            </a:br>
            <a:r>
              <a:rPr lang="en-US" altLang="en-US" b="1" dirty="0"/>
              <a:t>Rationale: </a:t>
            </a:r>
            <a:r>
              <a:rPr lang="en-US" altLang="en-US" dirty="0">
                <a:solidFill>
                  <a:srgbClr val="F37021"/>
                </a:solidFill>
              </a:rPr>
              <a:t>This is smaller than the recommended dimensions.</a:t>
            </a:r>
          </a:p>
          <a:p>
            <a:pPr marL="1016000" lvl="1" indent="-444500">
              <a:spcBef>
                <a:spcPct val="35000"/>
              </a:spcBef>
              <a:buFontTx/>
              <a:buAutoNum type="alphaUcPeriod"/>
            </a:pPr>
            <a:r>
              <a:rPr lang="en-US" altLang="en-US" dirty="0"/>
              <a:t>75 × 75 feet</a:t>
            </a:r>
            <a:r>
              <a:rPr lang="en-US" altLang="en-US" dirty="0">
                <a:sym typeface="Symbol" charset="2"/>
              </a:rPr>
              <a:t>.</a:t>
            </a:r>
            <a:r>
              <a:rPr lang="en-US" altLang="en-US" dirty="0"/>
              <a:t> </a:t>
            </a:r>
            <a:br>
              <a:rPr lang="en-US" altLang="en-US" dirty="0"/>
            </a:br>
            <a:r>
              <a:rPr lang="en-US" altLang="en-US" b="1" dirty="0"/>
              <a:t>Rationale: </a:t>
            </a:r>
            <a:r>
              <a:rPr lang="en-US" altLang="en-US" dirty="0">
                <a:solidFill>
                  <a:srgbClr val="F37021"/>
                </a:solidFill>
              </a:rPr>
              <a:t>This is smaller than the recommended dimensions. </a:t>
            </a:r>
          </a:p>
          <a:p>
            <a:pPr marL="1016000" lvl="1" indent="-444500">
              <a:spcBef>
                <a:spcPct val="35000"/>
              </a:spcBef>
              <a:buFontTx/>
              <a:buAutoNum type="alphaUcPeriod" startAt="3"/>
            </a:pPr>
            <a:r>
              <a:rPr lang="en-US" altLang="en-US" dirty="0"/>
              <a:t>100 × 100</a:t>
            </a:r>
            <a:r>
              <a:rPr lang="en-US" altLang="en-US" dirty="0">
                <a:sym typeface="Symbol" charset="2"/>
              </a:rPr>
              <a:t> feet.</a:t>
            </a:r>
            <a:r>
              <a:rPr lang="en-US" altLang="en-US" dirty="0"/>
              <a:t>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150 × 150 feet</a:t>
            </a:r>
            <a:r>
              <a:rPr lang="en-US" altLang="en-US" dirty="0">
                <a:sym typeface="Symbol" charset="2"/>
              </a:rPr>
              <a:t>.</a:t>
            </a:r>
            <a:r>
              <a:rPr lang="en-US" altLang="en-US" dirty="0"/>
              <a:t> </a:t>
            </a:r>
            <a:br>
              <a:rPr lang="en-US" altLang="en-US" dirty="0"/>
            </a:br>
            <a:r>
              <a:rPr lang="en-US" altLang="en-US" b="1" dirty="0"/>
              <a:t>Rationale: </a:t>
            </a:r>
            <a:r>
              <a:rPr lang="en-US" altLang="en-US" dirty="0">
                <a:solidFill>
                  <a:srgbClr val="F37021"/>
                </a:solidFill>
              </a:rPr>
              <a:t>This is significantly larger than the recommendations and may not be a practical size in many emergency operations.</a:t>
            </a:r>
          </a:p>
        </p:txBody>
      </p:sp>
    </p:spTree>
  </p:cSld>
  <p:clrMapOvr>
    <a:masterClrMapping/>
  </p:clrMapOvr>
  <p:transition/>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TotalTime>
  <Words>11564</Words>
  <Application>Microsoft Macintosh PowerPoint</Application>
  <PresentationFormat>Widescreen</PresentationFormat>
  <Paragraphs>1199</Paragraphs>
  <Slides>105</Slides>
  <Notes>104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Calibri</vt:lpstr>
      <vt:lpstr>Times New Roman</vt:lpstr>
      <vt:lpstr>Wingdings</vt:lpstr>
      <vt:lpstr>Educational subjects 16x9</vt:lpstr>
      <vt:lpstr>Transport Operations</vt:lpstr>
      <vt:lpstr>National EMS Education Standard Competencies (1 of 4)</vt:lpstr>
      <vt:lpstr>National EMS Education Standard Competencies (2 of 4)</vt:lpstr>
      <vt:lpstr>National EMS Education Standard Competencies (3 of 4)</vt:lpstr>
      <vt:lpstr>National EMS Education Standard Competencies (4 of 4)</vt:lpstr>
      <vt:lpstr>Introduction</vt:lpstr>
      <vt:lpstr>Emergency Vehicle Design (1 of 5)</vt:lpstr>
      <vt:lpstr>Emergency Vehicle Design (2 of 5)</vt:lpstr>
      <vt:lpstr>Emergency Vehicle Design (3 of 5)</vt:lpstr>
      <vt:lpstr>Emergency Vehicle Design (4 of 5)</vt:lpstr>
      <vt:lpstr>Emergency Vehicle Design (5 of 5)</vt:lpstr>
      <vt:lpstr>Phases of an Ambulance Call</vt:lpstr>
      <vt:lpstr>Preparation Phase (1 of 11)</vt:lpstr>
      <vt:lpstr>Preparation Phase (2 of 11)</vt:lpstr>
      <vt:lpstr>Preparation Phase (3 of 11)</vt:lpstr>
      <vt:lpstr>Preparation Phase (4 of 11)</vt:lpstr>
      <vt:lpstr>Preparation Phase (5 of 11)</vt:lpstr>
      <vt:lpstr>Preparation Phase (6 of 11)</vt:lpstr>
      <vt:lpstr>Preparation Phase (7 of 11)</vt:lpstr>
      <vt:lpstr>Preparation Phase (8 of 11)</vt:lpstr>
      <vt:lpstr>Preparation Phase (9 of 11)</vt:lpstr>
      <vt:lpstr>Preparation Phase (10 of 11)</vt:lpstr>
      <vt:lpstr>Preparation Phase (11 of 11)</vt:lpstr>
      <vt:lpstr>Dispatch Phase (1 of 2)</vt:lpstr>
      <vt:lpstr>Dispatch Phase (2 of 2)</vt:lpstr>
      <vt:lpstr>En Route to the Scene</vt:lpstr>
      <vt:lpstr>Arrival at the Scene (1 of 6)</vt:lpstr>
      <vt:lpstr>Arrival at the Scene (2 of 6)</vt:lpstr>
      <vt:lpstr>Arrival at the Scene (3 of 6)</vt:lpstr>
      <vt:lpstr>Arrival at the Scene (4 of 6)</vt:lpstr>
      <vt:lpstr>Arrival at the Scene (5 of 6)</vt:lpstr>
      <vt:lpstr>Arrival at the Scene (6 of 6)</vt:lpstr>
      <vt:lpstr>Transfer Phase</vt:lpstr>
      <vt:lpstr>Transport Phase (1 of 2)</vt:lpstr>
      <vt:lpstr>Transport Phase (2 of 2)</vt:lpstr>
      <vt:lpstr>Delivery Phase</vt:lpstr>
      <vt:lpstr>En Route to the Station</vt:lpstr>
      <vt:lpstr>Postrun Phase (1 of 4)</vt:lpstr>
      <vt:lpstr>Postrun Phase (2 of 4)</vt:lpstr>
      <vt:lpstr>Postrun Phase (3 of 4)</vt:lpstr>
      <vt:lpstr>Postrun Phase (4 of 4)</vt:lpstr>
      <vt:lpstr>Defensive Ambulance Driving Techniques (1 of 10)</vt:lpstr>
      <vt:lpstr>Defensive Ambulance Driving Techniques (2 of 10)</vt:lpstr>
      <vt:lpstr>Defensive Ambulance Driving Techniques (3 of 10)</vt:lpstr>
      <vt:lpstr>Defensive Ambulance Driving Techniques (4 of 10)</vt:lpstr>
      <vt:lpstr>Defensive Ambulance Driving Techniques (5 of 10)</vt:lpstr>
      <vt:lpstr>Defensive Ambulance Driving Techniques (6 of 10)</vt:lpstr>
      <vt:lpstr>Defensive Ambulance Driving Techniques (7 of 10)</vt:lpstr>
      <vt:lpstr>Defensive Ambulance Driving Techniques (8 of 10)</vt:lpstr>
      <vt:lpstr>Defensive Ambulance Driving Techniques (9 of 10)</vt:lpstr>
      <vt:lpstr>Defensive Ambulance Driving Techniques (10 of 10)</vt:lpstr>
      <vt:lpstr>Laws and Regulations (1 of 5)</vt:lpstr>
      <vt:lpstr>Laws and Regulations (2 of 5)</vt:lpstr>
      <vt:lpstr>Laws and Regulations (3 of 5)</vt:lpstr>
      <vt:lpstr>Laws and Regulations (4 of 5)</vt:lpstr>
      <vt:lpstr>Laws and Regulations (5 of 5)</vt:lpstr>
      <vt:lpstr>Distractions</vt:lpstr>
      <vt:lpstr>Driving Alone</vt:lpstr>
      <vt:lpstr>Fatigue</vt:lpstr>
      <vt:lpstr>Air Medical Operations (1 of 11)</vt:lpstr>
      <vt:lpstr>Air Medical Operations (2 of 11)</vt:lpstr>
      <vt:lpstr>Air Medical Operations (3 of 11)</vt:lpstr>
      <vt:lpstr>Air Medical Operations (4 of 11)</vt:lpstr>
      <vt:lpstr>Air Medical Operations (5 of 11)</vt:lpstr>
      <vt:lpstr>Air Medical Operations (6 of 11)</vt:lpstr>
      <vt:lpstr>Air Medical Operations (7 of 11)</vt:lpstr>
      <vt:lpstr>Air Medical Operations (8 of 11)</vt:lpstr>
      <vt:lpstr>Air Medical Operations (9 of 11)</vt:lpstr>
      <vt:lpstr>Air Medical Operations (10 of 11)</vt:lpstr>
      <vt:lpstr>Air Medical Operations (11 of 11)</vt:lpstr>
      <vt:lpstr>Special Considerations (1 of 3)</vt:lpstr>
      <vt:lpstr>Special Considerations (2 of 3)</vt:lpstr>
      <vt:lpstr>Special Considerations (3 of 3)</vt:lpstr>
      <vt:lpstr>Medevac Issues (1 of 2)</vt:lpstr>
      <vt:lpstr>Medevac Issues (2 of 2)</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57</cp:revision>
  <dcterms:created xsi:type="dcterms:W3CDTF">2019-03-08T18:11:57Z</dcterms:created>
  <dcterms:modified xsi:type="dcterms:W3CDTF">2021-01-04T19:52:22Z</dcterms:modified>
</cp:coreProperties>
</file>